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9" r:id="rId2"/>
    <p:sldId id="266" r:id="rId3"/>
    <p:sldId id="270" r:id="rId4"/>
    <p:sldId id="267" r:id="rId5"/>
    <p:sldId id="268" r:id="rId6"/>
    <p:sldId id="271" r:id="rId7"/>
    <p:sldId id="265" r:id="rId8"/>
    <p:sldId id="25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nej Mlekuž" initials="JM" lastIdx="2" clrIdx="0"/>
  <p:cmAuthor id="1" name=" " initials="MSOffice" lastIdx="4" clrIdx="1"/>
  <p:cmAuthor id="2" name="TM" initials="T"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2DD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96" d="100"/>
          <a:sy n="96" d="100"/>
        </p:scale>
        <p:origin x="86" y="235"/>
      </p:cViewPr>
      <p:guideLst>
        <p:guide orient="horz" pos="2160"/>
        <p:guide pos="32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57949866358402E-2"/>
          <c:y val="3.29226899154017E-3"/>
          <c:w val="0.88155999422090603"/>
          <c:h val="0.83010061242344702"/>
        </c:manualLayout>
      </c:layout>
      <c:barChart>
        <c:barDir val="col"/>
        <c:grouping val="clustered"/>
        <c:varyColors val="0"/>
        <c:ser>
          <c:idx val="0"/>
          <c:order val="0"/>
          <c:spPr>
            <a:solidFill>
              <a:schemeClr val="tx1">
                <a:lumMod val="50000"/>
                <a:lumOff val="50000"/>
              </a:schemeClr>
            </a:solidFill>
            <a:ln>
              <a:noFill/>
            </a:ln>
            <a:effectLst/>
          </c:spPr>
          <c:invertIfNegative val="0"/>
          <c:dPt>
            <c:idx val="0"/>
            <c:invertIfNegative val="0"/>
            <c:bubble3D val="0"/>
            <c:spPr>
              <a:solidFill>
                <a:schemeClr val="tx1">
                  <a:lumMod val="75000"/>
                  <a:lumOff val="25000"/>
                </a:schemeClr>
              </a:solidFill>
              <a:ln>
                <a:noFill/>
              </a:ln>
              <a:effectLst/>
            </c:spPr>
            <c:extLst>
              <c:ext xmlns:c16="http://schemas.microsoft.com/office/drawing/2014/chart" uri="{C3380CC4-5D6E-409C-BE32-E72D297353CC}">
                <c16:uniqueId val="{00000001-FDC7-4489-A712-CD0BBB23E4AD}"/>
              </c:ext>
            </c:extLst>
          </c:dPt>
          <c:dPt>
            <c:idx val="1"/>
            <c:invertIfNegative val="0"/>
            <c:bubble3D val="0"/>
            <c:spPr>
              <a:solidFill>
                <a:srgbClr val="C00000"/>
              </a:solidFill>
              <a:ln>
                <a:noFill/>
              </a:ln>
              <a:effectLst/>
            </c:spPr>
            <c:extLst>
              <c:ext xmlns:c16="http://schemas.microsoft.com/office/drawing/2014/chart" uri="{C3380CC4-5D6E-409C-BE32-E72D297353CC}">
                <c16:uniqueId val="{00000003-FDC7-4489-A712-CD0BBB23E4AD}"/>
              </c:ext>
            </c:extLst>
          </c:dPt>
          <c:dLbls>
            <c:dLbl>
              <c:idx val="0"/>
              <c:layout>
                <c:manualLayout>
                  <c:x val="1.8247182904418143E-7"/>
                  <c:y val="3.3514211038817819E-2"/>
                </c:manualLayout>
              </c:layout>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85000"/>
                          <a:lumOff val="1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7899066802571681"/>
                      <c:h val="0.16632530617830438"/>
                    </c:manualLayout>
                  </c15:layout>
                </c:ext>
                <c:ext xmlns:c16="http://schemas.microsoft.com/office/drawing/2014/chart" uri="{C3380CC4-5D6E-409C-BE32-E72D297353CC}">
                  <c16:uniqueId val="{00000001-FDC7-4489-A712-CD0BBB23E4AD}"/>
                </c:ext>
              </c:extLst>
            </c:dLbl>
            <c:dLbl>
              <c:idx val="1"/>
              <c:layout>
                <c:manualLayout>
                  <c:x val="-4.5245714740330661E-3"/>
                  <c:y val="6.3645164537263335E-2"/>
                </c:manualLayout>
              </c:layout>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rgbClr val="C00000"/>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0.294105685183847"/>
                      <c:h val="0.21736111111111101"/>
                    </c:manualLayout>
                  </c15:layout>
                </c:ext>
                <c:ext xmlns:c16="http://schemas.microsoft.com/office/drawing/2014/chart" uri="{C3380CC4-5D6E-409C-BE32-E72D297353CC}">
                  <c16:uniqueId val="{00000003-FDC7-4489-A712-CD0BBB23E4AD}"/>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SK!$C$6:$D$6</c:f>
              <c:strCache>
                <c:ptCount val="2"/>
                <c:pt idx="0">
                  <c:v>PD A1 sending</c:v>
                </c:pt>
                <c:pt idx="1">
                  <c:v>PD A1 receiving</c:v>
                </c:pt>
              </c:strCache>
            </c:strRef>
          </c:cat>
          <c:val>
            <c:numRef>
              <c:f>SK!$C$7:$D$7</c:f>
              <c:numCache>
                <c:formatCode>#,##0</c:formatCode>
                <c:ptCount val="2"/>
                <c:pt idx="0">
                  <c:v>112028</c:v>
                </c:pt>
                <c:pt idx="1">
                  <c:v>9694</c:v>
                </c:pt>
              </c:numCache>
            </c:numRef>
          </c:val>
          <c:extLst>
            <c:ext xmlns:c16="http://schemas.microsoft.com/office/drawing/2014/chart" uri="{C3380CC4-5D6E-409C-BE32-E72D297353CC}">
              <c16:uniqueId val="{00000004-FDC7-4489-A712-CD0BBB23E4AD}"/>
            </c:ext>
          </c:extLst>
        </c:ser>
        <c:dLbls>
          <c:showLegendKey val="0"/>
          <c:showVal val="0"/>
          <c:showCatName val="0"/>
          <c:showSerName val="0"/>
          <c:showPercent val="0"/>
          <c:showBubbleSize val="0"/>
        </c:dLbls>
        <c:gapWidth val="141"/>
        <c:overlap val="-32"/>
        <c:axId val="-1635484656"/>
        <c:axId val="-1634892672"/>
      </c:barChart>
      <c:catAx>
        <c:axId val="-16354846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634892672"/>
        <c:crosses val="autoZero"/>
        <c:auto val="1"/>
        <c:lblAlgn val="ctr"/>
        <c:lblOffset val="100"/>
        <c:noMultiLvlLbl val="0"/>
      </c:catAx>
      <c:valAx>
        <c:axId val="-1634892672"/>
        <c:scaling>
          <c:orientation val="minMax"/>
          <c:max val="150000"/>
        </c:scaling>
        <c:delete val="1"/>
        <c:axPos val="l"/>
        <c:numFmt formatCode="#,##0" sourceLinked="0"/>
        <c:majorTickMark val="out"/>
        <c:minorTickMark val="none"/>
        <c:tickLblPos val="nextTo"/>
        <c:crossAx val="-1635484656"/>
        <c:crosses val="autoZero"/>
        <c:crossBetween val="between"/>
        <c:majorUnit val="50000"/>
      </c:valAx>
      <c:spPr>
        <a:noFill/>
        <a:ln>
          <a:noFill/>
        </a:ln>
        <a:effectLst/>
      </c:spPr>
    </c:plotArea>
    <c:plotVisOnly val="1"/>
    <c:dispBlanksAs val="gap"/>
    <c:showDLblsOverMax val="0"/>
  </c:chart>
  <c:spPr>
    <a:solidFill>
      <a:schemeClr val="bg1">
        <a:alpha val="32000"/>
      </a:schemeClr>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9657949866358402E-2"/>
          <c:y val="3.29226899154017E-3"/>
          <c:w val="0.88155999422090603"/>
          <c:h val="0.83010061242344702"/>
        </c:manualLayout>
      </c:layout>
      <c:lineChart>
        <c:grouping val="standard"/>
        <c:varyColors val="0"/>
        <c:ser>
          <c:idx val="1"/>
          <c:order val="0"/>
          <c:tx>
            <c:strRef>
              <c:f>SK!$B$4</c:f>
              <c:strCache>
                <c:ptCount val="1"/>
                <c:pt idx="0">
                  <c:v>PD A1 receiving</c:v>
                </c:pt>
              </c:strCache>
            </c:strRef>
          </c:tx>
          <c:spPr>
            <a:ln w="31750" cap="rnd">
              <a:solidFill>
                <a:srgbClr val="C00000"/>
              </a:solidFill>
              <a:round/>
            </a:ln>
            <a:effectLst/>
          </c:spPr>
          <c:marker>
            <c:symbol val="none"/>
          </c:marker>
          <c:dLbls>
            <c:dLbl>
              <c:idx val="0"/>
              <c:layout>
                <c:manualLayout>
                  <c:x val="-0.13747889621905371"/>
                  <c:y val="-4.5057217847769032E-2"/>
                </c:manualLayout>
              </c:layout>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DF4-49C0-9C86-A3CAEE73BF21}"/>
                </c:ext>
              </c:extLst>
            </c:dLbl>
            <c:dLbl>
              <c:idx val="1"/>
              <c:delete val="1"/>
              <c:extLst>
                <c:ext xmlns:c15="http://schemas.microsoft.com/office/drawing/2012/chart" uri="{CE6537A1-D6FC-4f65-9D91-7224C49458BB}"/>
                <c:ext xmlns:c16="http://schemas.microsoft.com/office/drawing/2014/chart" uri="{C3380CC4-5D6E-409C-BE32-E72D297353CC}">
                  <c16:uniqueId val="{00000001-7DF4-49C0-9C86-A3CAEE73BF21}"/>
                </c:ext>
              </c:extLst>
            </c:dLbl>
            <c:dLbl>
              <c:idx val="2"/>
              <c:delete val="1"/>
              <c:extLst>
                <c:ext xmlns:c15="http://schemas.microsoft.com/office/drawing/2012/chart" uri="{CE6537A1-D6FC-4f65-9D91-7224C49458BB}"/>
                <c:ext xmlns:c16="http://schemas.microsoft.com/office/drawing/2014/chart" uri="{C3380CC4-5D6E-409C-BE32-E72D297353CC}">
                  <c16:uniqueId val="{00000002-7DF4-49C0-9C86-A3CAEE73BF21}"/>
                </c:ext>
              </c:extLst>
            </c:dLbl>
            <c:dLbl>
              <c:idx val="3"/>
              <c:delete val="1"/>
              <c:extLst>
                <c:ext xmlns:c15="http://schemas.microsoft.com/office/drawing/2012/chart" uri="{CE6537A1-D6FC-4f65-9D91-7224C49458BB}"/>
                <c:ext xmlns:c16="http://schemas.microsoft.com/office/drawing/2014/chart" uri="{C3380CC4-5D6E-409C-BE32-E72D297353CC}">
                  <c16:uniqueId val="{00000003-7DF4-49C0-9C86-A3CAEE73BF21}"/>
                </c:ext>
              </c:extLst>
            </c:dLbl>
            <c:dLbl>
              <c:idx val="4"/>
              <c:delete val="1"/>
              <c:extLst>
                <c:ext xmlns:c15="http://schemas.microsoft.com/office/drawing/2012/chart" uri="{CE6537A1-D6FC-4f65-9D91-7224C49458BB}"/>
                <c:ext xmlns:c16="http://schemas.microsoft.com/office/drawing/2014/chart" uri="{C3380CC4-5D6E-409C-BE32-E72D297353CC}">
                  <c16:uniqueId val="{00000004-7DF4-49C0-9C86-A3CAEE73BF21}"/>
                </c:ext>
              </c:extLst>
            </c:dLbl>
            <c:dLbl>
              <c:idx val="5"/>
              <c:delete val="1"/>
              <c:extLst>
                <c:ext xmlns:c15="http://schemas.microsoft.com/office/drawing/2012/chart" uri="{CE6537A1-D6FC-4f65-9D91-7224C49458BB}"/>
                <c:ext xmlns:c16="http://schemas.microsoft.com/office/drawing/2014/chart" uri="{C3380CC4-5D6E-409C-BE32-E72D297353CC}">
                  <c16:uniqueId val="{00000005-7DF4-49C0-9C86-A3CAEE73BF21}"/>
                </c:ext>
              </c:extLst>
            </c:dLbl>
            <c:dLbl>
              <c:idx val="6"/>
              <c:layout>
                <c:manualLayout>
                  <c:x val="-4.4453429807760431E-2"/>
                  <c:y val="-4.4444269466316709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0.22250017734269703"/>
                      <c:h val="0.20866666666666664"/>
                    </c:manualLayout>
                  </c15:layout>
                </c:ext>
                <c:ext xmlns:c16="http://schemas.microsoft.com/office/drawing/2014/chart" uri="{C3380CC4-5D6E-409C-BE32-E72D297353CC}">
                  <c16:uniqueId val="{00000006-7DF4-49C0-9C86-A3CAEE73BF21}"/>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SK!$C$3:$I$3</c:f>
              <c:numCache>
                <c:formatCode>General</c:formatCode>
                <c:ptCount val="7"/>
                <c:pt idx="0">
                  <c:v>2010</c:v>
                </c:pt>
                <c:pt idx="6">
                  <c:v>2016</c:v>
                </c:pt>
              </c:numCache>
            </c:numRef>
          </c:cat>
          <c:val>
            <c:numRef>
              <c:f>SK!$C$4:$I$4</c:f>
              <c:numCache>
                <c:formatCode>#,##0</c:formatCode>
                <c:ptCount val="7"/>
                <c:pt idx="0">
                  <c:v>3391</c:v>
                </c:pt>
                <c:pt idx="1">
                  <c:v>2676</c:v>
                </c:pt>
                <c:pt idx="2">
                  <c:v>3340</c:v>
                </c:pt>
                <c:pt idx="3">
                  <c:v>4507</c:v>
                </c:pt>
                <c:pt idx="4">
                  <c:v>6550</c:v>
                </c:pt>
                <c:pt idx="5">
                  <c:v>5685</c:v>
                </c:pt>
                <c:pt idx="6">
                  <c:v>9694</c:v>
                </c:pt>
              </c:numCache>
            </c:numRef>
          </c:val>
          <c:smooth val="0"/>
          <c:extLst>
            <c:ext xmlns:c16="http://schemas.microsoft.com/office/drawing/2014/chart" uri="{C3380CC4-5D6E-409C-BE32-E72D297353CC}">
              <c16:uniqueId val="{00000007-7DF4-49C0-9C86-A3CAEE73BF21}"/>
            </c:ext>
          </c:extLst>
        </c:ser>
        <c:ser>
          <c:idx val="0"/>
          <c:order val="1"/>
          <c:tx>
            <c:strRef>
              <c:f>SK!$B$5</c:f>
              <c:strCache>
                <c:ptCount val="1"/>
                <c:pt idx="0">
                  <c:v>PD A1 sending</c:v>
                </c:pt>
              </c:strCache>
            </c:strRef>
          </c:tx>
          <c:spPr>
            <a:ln w="31750" cap="rnd">
              <a:solidFill>
                <a:schemeClr val="tx1">
                  <a:lumMod val="65000"/>
                  <a:lumOff val="35000"/>
                </a:schemeClr>
              </a:solidFill>
              <a:round/>
            </a:ln>
            <a:effectLst/>
          </c:spPr>
          <c:marker>
            <c:symbol val="none"/>
          </c:marker>
          <c:dLbls>
            <c:dLbl>
              <c:idx val="0"/>
              <c:layout>
                <c:manualLayout>
                  <c:x val="-0.17359757395190467"/>
                  <c:y val="-5.39461067366579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DF4-49C0-9C86-A3CAEE73BF21}"/>
                </c:ext>
              </c:extLst>
            </c:dLbl>
            <c:dLbl>
              <c:idx val="1"/>
              <c:delete val="1"/>
              <c:extLst>
                <c:ext xmlns:c15="http://schemas.microsoft.com/office/drawing/2012/chart" uri="{CE6537A1-D6FC-4f65-9D91-7224C49458BB}"/>
                <c:ext xmlns:c16="http://schemas.microsoft.com/office/drawing/2014/chart" uri="{C3380CC4-5D6E-409C-BE32-E72D297353CC}">
                  <c16:uniqueId val="{00000009-7DF4-49C0-9C86-A3CAEE73BF21}"/>
                </c:ext>
              </c:extLst>
            </c:dLbl>
            <c:dLbl>
              <c:idx val="2"/>
              <c:delete val="1"/>
              <c:extLst>
                <c:ext xmlns:c15="http://schemas.microsoft.com/office/drawing/2012/chart" uri="{CE6537A1-D6FC-4f65-9D91-7224C49458BB}"/>
                <c:ext xmlns:c16="http://schemas.microsoft.com/office/drawing/2014/chart" uri="{C3380CC4-5D6E-409C-BE32-E72D297353CC}">
                  <c16:uniqueId val="{0000000A-7DF4-49C0-9C86-A3CAEE73BF21}"/>
                </c:ext>
              </c:extLst>
            </c:dLbl>
            <c:dLbl>
              <c:idx val="3"/>
              <c:delete val="1"/>
              <c:extLst>
                <c:ext xmlns:c15="http://schemas.microsoft.com/office/drawing/2012/chart" uri="{CE6537A1-D6FC-4f65-9D91-7224C49458BB}"/>
                <c:ext xmlns:c16="http://schemas.microsoft.com/office/drawing/2014/chart" uri="{C3380CC4-5D6E-409C-BE32-E72D297353CC}">
                  <c16:uniqueId val="{0000000B-7DF4-49C0-9C86-A3CAEE73BF21}"/>
                </c:ext>
              </c:extLst>
            </c:dLbl>
            <c:dLbl>
              <c:idx val="4"/>
              <c:delete val="1"/>
              <c:extLst>
                <c:ext xmlns:c15="http://schemas.microsoft.com/office/drawing/2012/chart" uri="{CE6537A1-D6FC-4f65-9D91-7224C49458BB}"/>
                <c:ext xmlns:c16="http://schemas.microsoft.com/office/drawing/2014/chart" uri="{C3380CC4-5D6E-409C-BE32-E72D297353CC}">
                  <c16:uniqueId val="{0000000C-7DF4-49C0-9C86-A3CAEE73BF21}"/>
                </c:ext>
              </c:extLst>
            </c:dLbl>
            <c:dLbl>
              <c:idx val="5"/>
              <c:delete val="1"/>
              <c:extLst>
                <c:ext xmlns:c15="http://schemas.microsoft.com/office/drawing/2012/chart" uri="{CE6537A1-D6FC-4f65-9D91-7224C49458BB}"/>
                <c:ext xmlns:c16="http://schemas.microsoft.com/office/drawing/2014/chart" uri="{C3380CC4-5D6E-409C-BE32-E72D297353CC}">
                  <c16:uniqueId val="{0000000D-7DF4-49C0-9C86-A3CAEE73BF21}"/>
                </c:ext>
              </c:extLst>
            </c:dLbl>
            <c:dLbl>
              <c:idx val="6"/>
              <c:layout>
                <c:manualLayout>
                  <c:x val="-5.3462438816769611E-2"/>
                  <c:y val="-5.3333508311461067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0.22610378094630063"/>
                      <c:h val="0.15439999999999998"/>
                    </c:manualLayout>
                  </c15:layout>
                </c:ext>
                <c:ext xmlns:c16="http://schemas.microsoft.com/office/drawing/2014/chart" uri="{C3380CC4-5D6E-409C-BE32-E72D297353CC}">
                  <c16:uniqueId val="{0000000E-7DF4-49C0-9C86-A3CAEE73BF21}"/>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SK!$C$3:$I$3</c:f>
              <c:numCache>
                <c:formatCode>General</c:formatCode>
                <c:ptCount val="7"/>
                <c:pt idx="0">
                  <c:v>2010</c:v>
                </c:pt>
                <c:pt idx="6">
                  <c:v>2016</c:v>
                </c:pt>
              </c:numCache>
            </c:numRef>
          </c:cat>
          <c:val>
            <c:numRef>
              <c:f>SK!$C$5:$I$5</c:f>
              <c:numCache>
                <c:formatCode>#,##0</c:formatCode>
                <c:ptCount val="7"/>
                <c:pt idx="0">
                  <c:v>28245</c:v>
                </c:pt>
                <c:pt idx="1">
                  <c:v>40926</c:v>
                </c:pt>
                <c:pt idx="2">
                  <c:v>44854</c:v>
                </c:pt>
                <c:pt idx="3">
                  <c:v>52807</c:v>
                </c:pt>
                <c:pt idx="4">
                  <c:v>73810</c:v>
                </c:pt>
                <c:pt idx="5">
                  <c:v>80058</c:v>
                </c:pt>
                <c:pt idx="6">
                  <c:v>112028</c:v>
                </c:pt>
              </c:numCache>
            </c:numRef>
          </c:val>
          <c:smooth val="0"/>
          <c:extLst>
            <c:ext xmlns:c16="http://schemas.microsoft.com/office/drawing/2014/chart" uri="{C3380CC4-5D6E-409C-BE32-E72D297353CC}">
              <c16:uniqueId val="{0000000F-7DF4-49C0-9C86-A3CAEE73BF21}"/>
            </c:ext>
          </c:extLst>
        </c:ser>
        <c:dLbls>
          <c:dLblPos val="l"/>
          <c:showLegendKey val="0"/>
          <c:showVal val="1"/>
          <c:showCatName val="0"/>
          <c:showSerName val="0"/>
          <c:showPercent val="0"/>
          <c:showBubbleSize val="0"/>
        </c:dLbls>
        <c:smooth val="0"/>
        <c:axId val="-1618402064"/>
        <c:axId val="-1523951520"/>
      </c:lineChart>
      <c:catAx>
        <c:axId val="-161840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85000"/>
                    <a:lumOff val="15000"/>
                  </a:schemeClr>
                </a:solidFill>
                <a:latin typeface="+mn-lt"/>
                <a:ea typeface="+mn-ea"/>
                <a:cs typeface="+mn-cs"/>
              </a:defRPr>
            </a:pPr>
            <a:endParaRPr lang="en-US"/>
          </a:p>
        </c:txPr>
        <c:crossAx val="-1523951520"/>
        <c:crosses val="autoZero"/>
        <c:auto val="1"/>
        <c:lblAlgn val="ctr"/>
        <c:lblOffset val="100"/>
        <c:noMultiLvlLbl val="0"/>
      </c:catAx>
      <c:valAx>
        <c:axId val="-1523951520"/>
        <c:scaling>
          <c:orientation val="minMax"/>
          <c:max val="150000"/>
        </c:scaling>
        <c:delete val="1"/>
        <c:axPos val="l"/>
        <c:numFmt formatCode="#,##0" sourceLinked="0"/>
        <c:majorTickMark val="out"/>
        <c:minorTickMark val="none"/>
        <c:tickLblPos val="nextTo"/>
        <c:crossAx val="-1618402064"/>
        <c:crosses val="autoZero"/>
        <c:crossBetween val="between"/>
        <c:majorUnit val="50000"/>
      </c:valAx>
      <c:spPr>
        <a:noFill/>
        <a:ln>
          <a:noFill/>
        </a:ln>
        <a:effectLst/>
      </c:spPr>
    </c:plotArea>
    <c:legend>
      <c:legendPos val="t"/>
      <c:layout>
        <c:manualLayout>
          <c:xMode val="edge"/>
          <c:yMode val="edge"/>
          <c:x val="0"/>
          <c:y val="0"/>
          <c:w val="0.54186231308242405"/>
          <c:h val="0.1876372783817779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8626E-934E-694B-A9B2-9641EC7FC873}" type="doc">
      <dgm:prSet loTypeId="urn:microsoft.com/office/officeart/2005/8/layout/arrow2" loCatId="" qsTypeId="urn:microsoft.com/office/officeart/2005/8/quickstyle/simple4" qsCatId="simple" csTypeId="urn:microsoft.com/office/officeart/2005/8/colors/accent1_2" csCatId="accent1" phldr="1"/>
      <dgm:spPr/>
    </dgm:pt>
    <dgm:pt modelId="{D078A41A-48CB-2D44-9082-6CF7837BB737}">
      <dgm:prSet phldrT="[Text]" custT="1"/>
      <dgm:spPr>
        <a:noFill/>
      </dgm:spPr>
      <dgm:t>
        <a:bodyPr/>
        <a:lstStyle/>
        <a:p>
          <a:pPr algn="r"/>
          <a:r>
            <a:rPr lang="en-US" sz="2400" b="1" dirty="0"/>
            <a:t>Main countries of origin</a:t>
          </a:r>
        </a:p>
      </dgm:t>
    </dgm:pt>
    <dgm:pt modelId="{9AADA121-A81B-2B4C-94D7-F61EC3EE3FB9}" type="sibTrans" cxnId="{6C4AA102-D2FB-7349-93ED-D0539F5C99D3}">
      <dgm:prSet/>
      <dgm:spPr/>
      <dgm:t>
        <a:bodyPr/>
        <a:lstStyle/>
        <a:p>
          <a:endParaRPr lang="en-US"/>
        </a:p>
      </dgm:t>
    </dgm:pt>
    <dgm:pt modelId="{4032E86D-52F5-644B-82ED-135D967B816A}" type="parTrans" cxnId="{6C4AA102-D2FB-7349-93ED-D0539F5C99D3}">
      <dgm:prSet/>
      <dgm:spPr/>
      <dgm:t>
        <a:bodyPr/>
        <a:lstStyle/>
        <a:p>
          <a:endParaRPr lang="en-US"/>
        </a:p>
      </dgm:t>
    </dgm:pt>
    <dgm:pt modelId="{F5D24BCB-7B37-CB45-98F4-145FED1A3292}" type="pres">
      <dgm:prSet presAssocID="{8B88626E-934E-694B-A9B2-9641EC7FC873}" presName="arrowDiagram" presStyleCnt="0">
        <dgm:presLayoutVars>
          <dgm:chMax val="5"/>
          <dgm:dir/>
          <dgm:resizeHandles val="exact"/>
        </dgm:presLayoutVars>
      </dgm:prSet>
      <dgm:spPr/>
    </dgm:pt>
    <dgm:pt modelId="{AFBAEEB8-BAB7-7B4C-9666-3525930CDBA8}" type="pres">
      <dgm:prSet presAssocID="{8B88626E-934E-694B-A9B2-9641EC7FC873}" presName="arrow" presStyleLbl="bgShp" presStyleIdx="0" presStyleCnt="1" custAng="10220573" custScaleX="100000" custScaleY="69202" custLinFactNeighborX="-2351" custLinFactNeighborY="23370"/>
      <dgm:spPr>
        <a:solidFill>
          <a:srgbClr val="BFD6E0"/>
        </a:solidFill>
      </dgm:spPr>
    </dgm:pt>
    <dgm:pt modelId="{D1624BAA-E071-A240-A77B-B0E156EC0FF4}" type="pres">
      <dgm:prSet presAssocID="{8B88626E-934E-694B-A9B2-9641EC7FC873}" presName="arrowDiagram1" presStyleCnt="0">
        <dgm:presLayoutVars>
          <dgm:bulletEnabled val="1"/>
        </dgm:presLayoutVars>
      </dgm:prSet>
      <dgm:spPr/>
    </dgm:pt>
    <dgm:pt modelId="{5FBAE428-20F8-3B4A-9557-CE32F128194A}" type="pres">
      <dgm:prSet presAssocID="{D078A41A-48CB-2D44-9082-6CF7837BB737}" presName="bullet1" presStyleLbl="node1" presStyleIdx="0" presStyleCnt="1"/>
      <dgm:spPr>
        <a:noFill/>
      </dgm:spPr>
    </dgm:pt>
    <dgm:pt modelId="{E40196A3-FDDA-1943-8D7D-7638A35C14A8}" type="pres">
      <dgm:prSet presAssocID="{D078A41A-48CB-2D44-9082-6CF7837BB737}" presName="textBox1" presStyleLbl="revTx" presStyleIdx="0" presStyleCnt="1" custScaleX="184669" custLinFactNeighborX="85826" custLinFactNeighborY="-32065">
        <dgm:presLayoutVars>
          <dgm:bulletEnabled val="1"/>
        </dgm:presLayoutVars>
      </dgm:prSet>
      <dgm:spPr/>
    </dgm:pt>
  </dgm:ptLst>
  <dgm:cxnLst>
    <dgm:cxn modelId="{6C4AA102-D2FB-7349-93ED-D0539F5C99D3}" srcId="{8B88626E-934E-694B-A9B2-9641EC7FC873}" destId="{D078A41A-48CB-2D44-9082-6CF7837BB737}" srcOrd="0" destOrd="0" parTransId="{4032E86D-52F5-644B-82ED-135D967B816A}" sibTransId="{9AADA121-A81B-2B4C-94D7-F61EC3EE3FB9}"/>
    <dgm:cxn modelId="{7DA1329E-5346-EA4A-A8DC-199D29AF7E91}" type="presOf" srcId="{8B88626E-934E-694B-A9B2-9641EC7FC873}" destId="{F5D24BCB-7B37-CB45-98F4-145FED1A3292}" srcOrd="0" destOrd="0" presId="urn:microsoft.com/office/officeart/2005/8/layout/arrow2"/>
    <dgm:cxn modelId="{5AD193A3-26D8-3A44-B906-0959DD625CA5}" type="presOf" srcId="{D078A41A-48CB-2D44-9082-6CF7837BB737}" destId="{E40196A3-FDDA-1943-8D7D-7638A35C14A8}" srcOrd="0" destOrd="0" presId="urn:microsoft.com/office/officeart/2005/8/layout/arrow2"/>
    <dgm:cxn modelId="{87D6A63D-2B90-B142-A1C4-C21EBDC01FC5}" type="presParOf" srcId="{F5D24BCB-7B37-CB45-98F4-145FED1A3292}" destId="{AFBAEEB8-BAB7-7B4C-9666-3525930CDBA8}" srcOrd="0" destOrd="0" presId="urn:microsoft.com/office/officeart/2005/8/layout/arrow2"/>
    <dgm:cxn modelId="{564736DA-1F99-F444-AB63-A77E6C52D641}" type="presParOf" srcId="{F5D24BCB-7B37-CB45-98F4-145FED1A3292}" destId="{D1624BAA-E071-A240-A77B-B0E156EC0FF4}" srcOrd="1" destOrd="0" presId="urn:microsoft.com/office/officeart/2005/8/layout/arrow2"/>
    <dgm:cxn modelId="{B698CC7F-86FC-EF41-8A3D-EB64BE944BDB}" type="presParOf" srcId="{D1624BAA-E071-A240-A77B-B0E156EC0FF4}" destId="{5FBAE428-20F8-3B4A-9557-CE32F128194A}" srcOrd="0" destOrd="0" presId="urn:microsoft.com/office/officeart/2005/8/layout/arrow2"/>
    <dgm:cxn modelId="{F8E72D85-86F4-6C48-94C3-ADB4E283B073}" type="presParOf" srcId="{D1624BAA-E071-A240-A77B-B0E156EC0FF4}" destId="{E40196A3-FDDA-1943-8D7D-7638A35C14A8}" srcOrd="1"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88626E-934E-694B-A9B2-9641EC7FC873}" type="doc">
      <dgm:prSet loTypeId="urn:microsoft.com/office/officeart/2005/8/layout/arrow2" loCatId="" qsTypeId="urn:microsoft.com/office/officeart/2005/8/quickstyle/simple4" qsCatId="simple" csTypeId="urn:microsoft.com/office/officeart/2005/8/colors/accent1_2" csCatId="accent1" phldr="1"/>
      <dgm:spPr/>
    </dgm:pt>
    <dgm:pt modelId="{D078A41A-48CB-2D44-9082-6CF7837BB737}">
      <dgm:prSet phldrT="[Text]" custT="1"/>
      <dgm:spPr>
        <a:noFill/>
      </dgm:spPr>
      <dgm:t>
        <a:bodyPr/>
        <a:lstStyle/>
        <a:p>
          <a:pPr algn="r"/>
          <a:r>
            <a:rPr lang="en-US" sz="2400" b="1" dirty="0"/>
            <a:t>Main destination countries</a:t>
          </a:r>
        </a:p>
      </dgm:t>
    </dgm:pt>
    <dgm:pt modelId="{9AADA121-A81B-2B4C-94D7-F61EC3EE3FB9}" type="sibTrans" cxnId="{6C4AA102-D2FB-7349-93ED-D0539F5C99D3}">
      <dgm:prSet/>
      <dgm:spPr/>
      <dgm:t>
        <a:bodyPr/>
        <a:lstStyle/>
        <a:p>
          <a:endParaRPr lang="en-US"/>
        </a:p>
      </dgm:t>
    </dgm:pt>
    <dgm:pt modelId="{4032E86D-52F5-644B-82ED-135D967B816A}" type="parTrans" cxnId="{6C4AA102-D2FB-7349-93ED-D0539F5C99D3}">
      <dgm:prSet/>
      <dgm:spPr/>
      <dgm:t>
        <a:bodyPr/>
        <a:lstStyle/>
        <a:p>
          <a:endParaRPr lang="en-US"/>
        </a:p>
      </dgm:t>
    </dgm:pt>
    <dgm:pt modelId="{F5D24BCB-7B37-CB45-98F4-145FED1A3292}" type="pres">
      <dgm:prSet presAssocID="{8B88626E-934E-694B-A9B2-9641EC7FC873}" presName="arrowDiagram" presStyleCnt="0">
        <dgm:presLayoutVars>
          <dgm:chMax val="5"/>
          <dgm:dir/>
          <dgm:resizeHandles val="exact"/>
        </dgm:presLayoutVars>
      </dgm:prSet>
      <dgm:spPr/>
    </dgm:pt>
    <dgm:pt modelId="{AFBAEEB8-BAB7-7B4C-9666-3525930CDBA8}" type="pres">
      <dgm:prSet presAssocID="{8B88626E-934E-694B-A9B2-9641EC7FC873}" presName="arrow" presStyleLbl="bgShp" presStyleIdx="0" presStyleCnt="1" custAng="14134566" custScaleX="64977" custScaleY="61997" custLinFactNeighborX="24724" custLinFactNeighborY="16574"/>
      <dgm:spPr>
        <a:solidFill>
          <a:srgbClr val="BFD6E0"/>
        </a:solidFill>
      </dgm:spPr>
    </dgm:pt>
    <dgm:pt modelId="{D1624BAA-E071-A240-A77B-B0E156EC0FF4}" type="pres">
      <dgm:prSet presAssocID="{8B88626E-934E-694B-A9B2-9641EC7FC873}" presName="arrowDiagram1" presStyleCnt="0">
        <dgm:presLayoutVars>
          <dgm:bulletEnabled val="1"/>
        </dgm:presLayoutVars>
      </dgm:prSet>
      <dgm:spPr/>
    </dgm:pt>
    <dgm:pt modelId="{5FBAE428-20F8-3B4A-9557-CE32F128194A}" type="pres">
      <dgm:prSet presAssocID="{D078A41A-48CB-2D44-9082-6CF7837BB737}" presName="bullet1" presStyleLbl="node1" presStyleIdx="0" presStyleCnt="1"/>
      <dgm:spPr>
        <a:noFill/>
      </dgm:spPr>
    </dgm:pt>
    <dgm:pt modelId="{E40196A3-FDDA-1943-8D7D-7638A35C14A8}" type="pres">
      <dgm:prSet presAssocID="{D078A41A-48CB-2D44-9082-6CF7837BB737}" presName="textBox1" presStyleLbl="revTx" presStyleIdx="0" presStyleCnt="1" custScaleX="152091" custScaleY="84240" custLinFactNeighborX="-34214" custLinFactNeighborY="-46323">
        <dgm:presLayoutVars>
          <dgm:bulletEnabled val="1"/>
        </dgm:presLayoutVars>
      </dgm:prSet>
      <dgm:spPr/>
    </dgm:pt>
  </dgm:ptLst>
  <dgm:cxnLst>
    <dgm:cxn modelId="{6C4AA102-D2FB-7349-93ED-D0539F5C99D3}" srcId="{8B88626E-934E-694B-A9B2-9641EC7FC873}" destId="{D078A41A-48CB-2D44-9082-6CF7837BB737}" srcOrd="0" destOrd="0" parTransId="{4032E86D-52F5-644B-82ED-135D967B816A}" sibTransId="{9AADA121-A81B-2B4C-94D7-F61EC3EE3FB9}"/>
    <dgm:cxn modelId="{119AE574-E8C2-CE4A-AA9B-A8A52B660386}" type="presOf" srcId="{8B88626E-934E-694B-A9B2-9641EC7FC873}" destId="{F5D24BCB-7B37-CB45-98F4-145FED1A3292}" srcOrd="0" destOrd="0" presId="urn:microsoft.com/office/officeart/2005/8/layout/arrow2"/>
    <dgm:cxn modelId="{EF28A5CD-1262-BD40-8049-AA839FF5FF05}" type="presOf" srcId="{D078A41A-48CB-2D44-9082-6CF7837BB737}" destId="{E40196A3-FDDA-1943-8D7D-7638A35C14A8}" srcOrd="0" destOrd="0" presId="urn:microsoft.com/office/officeart/2005/8/layout/arrow2"/>
    <dgm:cxn modelId="{2725C869-2BD3-F447-8620-FDFCD5E59AD5}" type="presParOf" srcId="{F5D24BCB-7B37-CB45-98F4-145FED1A3292}" destId="{AFBAEEB8-BAB7-7B4C-9666-3525930CDBA8}" srcOrd="0" destOrd="0" presId="urn:microsoft.com/office/officeart/2005/8/layout/arrow2"/>
    <dgm:cxn modelId="{663A411B-4C87-3747-8F25-9103EA4CBA00}" type="presParOf" srcId="{F5D24BCB-7B37-CB45-98F4-145FED1A3292}" destId="{D1624BAA-E071-A240-A77B-B0E156EC0FF4}" srcOrd="1" destOrd="0" presId="urn:microsoft.com/office/officeart/2005/8/layout/arrow2"/>
    <dgm:cxn modelId="{568E3D35-0B06-474F-90CD-90E3C287757E}" type="presParOf" srcId="{D1624BAA-E071-A240-A77B-B0E156EC0FF4}" destId="{5FBAE428-20F8-3B4A-9557-CE32F128194A}" srcOrd="0" destOrd="0" presId="urn:microsoft.com/office/officeart/2005/8/layout/arrow2"/>
    <dgm:cxn modelId="{5FE29E79-A0C8-ED47-9259-4CF2B0B210EC}" type="presParOf" srcId="{D1624BAA-E071-A240-A77B-B0E156EC0FF4}" destId="{E40196A3-FDDA-1943-8D7D-7638A35C14A8}" srcOrd="1" destOrd="0" presId="urn:microsoft.com/office/officeart/2005/8/layout/arrow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24AED4-BDA6-456B-B209-0CAADDC945FA}" type="doc">
      <dgm:prSet loTypeId="urn:microsoft.com/office/officeart/2005/8/layout/bProcess4" loCatId="process" qsTypeId="urn:microsoft.com/office/officeart/2005/8/quickstyle/simple1" qsCatId="simple" csTypeId="urn:microsoft.com/office/officeart/2005/8/colors/accent5_4" csCatId="accent5" phldr="1"/>
      <dgm:spPr/>
      <dgm:t>
        <a:bodyPr/>
        <a:lstStyle/>
        <a:p>
          <a:endParaRPr lang="en-GB"/>
        </a:p>
      </dgm:t>
    </dgm:pt>
    <dgm:pt modelId="{E281F9E1-86DC-4C83-9145-B21B9B0FD2A6}">
      <dgm:prSet/>
      <dgm:spPr/>
      <dgm:t>
        <a:bodyPr/>
        <a:lstStyle/>
        <a:p>
          <a:r>
            <a:rPr lang="en-GB" dirty="0"/>
            <a:t>The worker was posted from Slovakia to Austria via an Employment Agency</a:t>
          </a:r>
        </a:p>
      </dgm:t>
    </dgm:pt>
    <dgm:pt modelId="{30563099-5FD1-45EC-8977-A81376878E74}" type="parTrans" cxnId="{14620183-1FA7-4DB8-960F-85F626E82833}">
      <dgm:prSet/>
      <dgm:spPr/>
      <dgm:t>
        <a:bodyPr/>
        <a:lstStyle/>
        <a:p>
          <a:endParaRPr lang="en-GB"/>
        </a:p>
      </dgm:t>
    </dgm:pt>
    <dgm:pt modelId="{2C3B5120-5A42-4582-BADF-7BBADF901F64}" type="sibTrans" cxnId="{14620183-1FA7-4DB8-960F-85F626E82833}">
      <dgm:prSet/>
      <dgm:spPr/>
      <dgm:t>
        <a:bodyPr/>
        <a:lstStyle/>
        <a:p>
          <a:endParaRPr lang="en-GB"/>
        </a:p>
      </dgm:t>
    </dgm:pt>
    <dgm:pt modelId="{C841EA32-0B12-4476-BB73-095C74C9B333}">
      <dgm:prSet/>
      <dgm:spPr/>
      <dgm:t>
        <a:bodyPr/>
        <a:lstStyle/>
        <a:p>
          <a:r>
            <a:rPr lang="en-GB" dirty="0"/>
            <a:t>Got sick while posted</a:t>
          </a:r>
        </a:p>
      </dgm:t>
    </dgm:pt>
    <dgm:pt modelId="{9D633AD2-60C1-4344-8AE3-090952A541D5}" type="parTrans" cxnId="{2C5642D5-906B-4C5D-8C72-A1577B4A7F35}">
      <dgm:prSet/>
      <dgm:spPr/>
      <dgm:t>
        <a:bodyPr/>
        <a:lstStyle/>
        <a:p>
          <a:endParaRPr lang="en-GB"/>
        </a:p>
      </dgm:t>
    </dgm:pt>
    <dgm:pt modelId="{FD428FB0-17CC-4A97-9ADF-F66A502B254F}" type="sibTrans" cxnId="{2C5642D5-906B-4C5D-8C72-A1577B4A7F35}">
      <dgm:prSet/>
      <dgm:spPr/>
      <dgm:t>
        <a:bodyPr/>
        <a:lstStyle/>
        <a:p>
          <a:endParaRPr lang="en-GB"/>
        </a:p>
      </dgm:t>
    </dgm:pt>
    <dgm:pt modelId="{AA17C00D-48B8-4306-BCC2-DEB92D18AF70}">
      <dgm:prSet/>
      <dgm:spPr/>
      <dgm:t>
        <a:bodyPr/>
        <a:lstStyle/>
        <a:p>
          <a:r>
            <a:rPr lang="en-GB"/>
            <a:t>His health deteriorated and he returned to the hospital</a:t>
          </a:r>
        </a:p>
      </dgm:t>
    </dgm:pt>
    <dgm:pt modelId="{CF415F74-E16C-47BF-9B5F-631AA4CD72B8}" type="parTrans" cxnId="{A25873BD-4977-4E82-BC6E-DDC4F501F20C}">
      <dgm:prSet/>
      <dgm:spPr/>
      <dgm:t>
        <a:bodyPr/>
        <a:lstStyle/>
        <a:p>
          <a:endParaRPr lang="en-GB"/>
        </a:p>
      </dgm:t>
    </dgm:pt>
    <dgm:pt modelId="{617BA2B0-5611-4B90-9459-C057375D627A}" type="sibTrans" cxnId="{A25873BD-4977-4E82-BC6E-DDC4F501F20C}">
      <dgm:prSet/>
      <dgm:spPr/>
      <dgm:t>
        <a:bodyPr/>
        <a:lstStyle/>
        <a:p>
          <a:endParaRPr lang="en-GB"/>
        </a:p>
      </dgm:t>
    </dgm:pt>
    <dgm:pt modelId="{1AC20312-8427-4F4D-B401-1E3291B649AB}">
      <dgm:prSet/>
      <dgm:spPr/>
      <dgm:t>
        <a:bodyPr/>
        <a:lstStyle/>
        <a:p>
          <a:r>
            <a:rPr lang="en-GB"/>
            <a:t>The agency terminated him and cancelled his social security contributions (health care and social insurance), thus his care was no longer covered</a:t>
          </a:r>
        </a:p>
      </dgm:t>
    </dgm:pt>
    <dgm:pt modelId="{704D8176-DFB3-4427-B1E5-C03E8948D2F8}" type="parTrans" cxnId="{4B76E122-1BA6-4220-AC27-A510CDF9A27B}">
      <dgm:prSet/>
      <dgm:spPr/>
      <dgm:t>
        <a:bodyPr/>
        <a:lstStyle/>
        <a:p>
          <a:endParaRPr lang="en-GB"/>
        </a:p>
      </dgm:t>
    </dgm:pt>
    <dgm:pt modelId="{E2AC9CAB-FB87-4786-9701-E5103FEB23B0}" type="sibTrans" cxnId="{4B76E122-1BA6-4220-AC27-A510CDF9A27B}">
      <dgm:prSet/>
      <dgm:spPr/>
      <dgm:t>
        <a:bodyPr/>
        <a:lstStyle/>
        <a:p>
          <a:endParaRPr lang="en-GB"/>
        </a:p>
      </dgm:t>
    </dgm:pt>
    <dgm:pt modelId="{562C797B-2351-490D-A7B8-3A555EEFCF43}">
      <dgm:prSet/>
      <dgm:spPr/>
      <dgm:t>
        <a:bodyPr/>
        <a:lstStyle/>
        <a:p>
          <a:r>
            <a:rPr lang="en-GB" dirty="0"/>
            <a:t>The worker unfortunately died</a:t>
          </a:r>
        </a:p>
      </dgm:t>
    </dgm:pt>
    <dgm:pt modelId="{9C39B110-1D8D-49DC-A45B-4163D6765EB5}" type="parTrans" cxnId="{09BB23DB-A033-40AC-ADD7-0713866906B4}">
      <dgm:prSet/>
      <dgm:spPr/>
      <dgm:t>
        <a:bodyPr/>
        <a:lstStyle/>
        <a:p>
          <a:endParaRPr lang="en-GB"/>
        </a:p>
      </dgm:t>
    </dgm:pt>
    <dgm:pt modelId="{BAED1292-03CB-46D6-860D-DEA9CE10ECB6}" type="sibTrans" cxnId="{09BB23DB-A033-40AC-ADD7-0713866906B4}">
      <dgm:prSet/>
      <dgm:spPr/>
      <dgm:t>
        <a:bodyPr/>
        <a:lstStyle/>
        <a:p>
          <a:endParaRPr lang="en-GB"/>
        </a:p>
      </dgm:t>
    </dgm:pt>
    <dgm:pt modelId="{8C4AEFAE-8187-4730-934D-D00F6F238685}">
      <dgm:prSet/>
      <dgm:spPr/>
      <dgm:t>
        <a:bodyPr/>
        <a:lstStyle/>
        <a:p>
          <a:r>
            <a:rPr lang="en-GB" dirty="0"/>
            <a:t>With the legal support from an Austrian Trade Union, the widow makes a claim for care coverage and finally the company agrees to cover hospital costs.</a:t>
          </a:r>
        </a:p>
      </dgm:t>
    </dgm:pt>
    <dgm:pt modelId="{1CF88D30-149E-4F6B-9344-CF4863D74005}" type="parTrans" cxnId="{16E9880F-F950-4353-819F-A77698B671DD}">
      <dgm:prSet/>
      <dgm:spPr/>
      <dgm:t>
        <a:bodyPr/>
        <a:lstStyle/>
        <a:p>
          <a:endParaRPr lang="en-GB"/>
        </a:p>
      </dgm:t>
    </dgm:pt>
    <dgm:pt modelId="{F09E4B84-D5E9-41BF-A160-134590FB2997}" type="sibTrans" cxnId="{16E9880F-F950-4353-819F-A77698B671DD}">
      <dgm:prSet/>
      <dgm:spPr/>
      <dgm:t>
        <a:bodyPr/>
        <a:lstStyle/>
        <a:p>
          <a:endParaRPr lang="en-GB"/>
        </a:p>
      </dgm:t>
    </dgm:pt>
    <dgm:pt modelId="{A9099B9C-1F91-4DF2-A4BF-1C6C55466CBB}">
      <dgm:prSet/>
      <dgm:spPr/>
      <dgm:t>
        <a:bodyPr/>
        <a:lstStyle/>
        <a:p>
          <a:r>
            <a:rPr lang="en-GB"/>
            <a:t>The child care benefits in case of a diseased parent remain outstanding.</a:t>
          </a:r>
        </a:p>
      </dgm:t>
    </dgm:pt>
    <dgm:pt modelId="{E124F158-B6C2-496B-8034-AAF0526892C9}" type="parTrans" cxnId="{FD616CC5-3EA6-4233-A5C6-0257B159C85E}">
      <dgm:prSet/>
      <dgm:spPr/>
      <dgm:t>
        <a:bodyPr/>
        <a:lstStyle/>
        <a:p>
          <a:endParaRPr lang="en-GB"/>
        </a:p>
      </dgm:t>
    </dgm:pt>
    <dgm:pt modelId="{71D79D56-2E94-4A7B-B4FE-82C47BBA8F73}" type="sibTrans" cxnId="{FD616CC5-3EA6-4233-A5C6-0257B159C85E}">
      <dgm:prSet/>
      <dgm:spPr/>
      <dgm:t>
        <a:bodyPr/>
        <a:lstStyle/>
        <a:p>
          <a:endParaRPr lang="en-GB"/>
        </a:p>
      </dgm:t>
    </dgm:pt>
    <dgm:pt modelId="{BB4D3D64-C66D-440E-9388-B9B6318C6D63}">
      <dgm:prSet/>
      <dgm:spPr/>
      <dgm:t>
        <a:bodyPr/>
        <a:lstStyle/>
        <a:p>
          <a:r>
            <a:rPr lang="en-GB" dirty="0"/>
            <a:t>Pressured to return to work although not fully recovered otherwise he would be dismissed</a:t>
          </a:r>
        </a:p>
      </dgm:t>
    </dgm:pt>
    <dgm:pt modelId="{4F84BD05-FABE-4A81-89F9-05DD035FFE23}" type="parTrans" cxnId="{099BD631-564D-49EB-B87A-942C07A69256}">
      <dgm:prSet/>
      <dgm:spPr/>
      <dgm:t>
        <a:bodyPr/>
        <a:lstStyle/>
        <a:p>
          <a:endParaRPr lang="en-GB"/>
        </a:p>
      </dgm:t>
    </dgm:pt>
    <dgm:pt modelId="{961C618E-20EF-4A5C-85B9-6CCDCA22D26C}" type="sibTrans" cxnId="{099BD631-564D-49EB-B87A-942C07A69256}">
      <dgm:prSet/>
      <dgm:spPr/>
      <dgm:t>
        <a:bodyPr/>
        <a:lstStyle/>
        <a:p>
          <a:endParaRPr lang="en-GB"/>
        </a:p>
      </dgm:t>
    </dgm:pt>
    <dgm:pt modelId="{01213C96-EE34-4A13-9E29-770F8ABE623C}" type="pres">
      <dgm:prSet presAssocID="{8924AED4-BDA6-456B-B209-0CAADDC945FA}" presName="Name0" presStyleCnt="0">
        <dgm:presLayoutVars>
          <dgm:dir/>
          <dgm:resizeHandles/>
        </dgm:presLayoutVars>
      </dgm:prSet>
      <dgm:spPr/>
    </dgm:pt>
    <dgm:pt modelId="{16D0176C-7179-44CB-A0C7-A06BB4535897}" type="pres">
      <dgm:prSet presAssocID="{E281F9E1-86DC-4C83-9145-B21B9B0FD2A6}" presName="compNode" presStyleCnt="0"/>
      <dgm:spPr/>
    </dgm:pt>
    <dgm:pt modelId="{E94DBE9D-F67B-4112-A4E3-830D902BAA59}" type="pres">
      <dgm:prSet presAssocID="{E281F9E1-86DC-4C83-9145-B21B9B0FD2A6}" presName="dummyConnPt" presStyleCnt="0"/>
      <dgm:spPr/>
    </dgm:pt>
    <dgm:pt modelId="{96A9A24C-F2D8-4FB3-88DF-B8715AF63CE0}" type="pres">
      <dgm:prSet presAssocID="{E281F9E1-86DC-4C83-9145-B21B9B0FD2A6}" presName="node" presStyleLbl="node1" presStyleIdx="0" presStyleCnt="8">
        <dgm:presLayoutVars>
          <dgm:bulletEnabled val="1"/>
        </dgm:presLayoutVars>
      </dgm:prSet>
      <dgm:spPr/>
    </dgm:pt>
    <dgm:pt modelId="{537ECD71-A670-440E-9932-219EDFA50A9F}" type="pres">
      <dgm:prSet presAssocID="{2C3B5120-5A42-4582-BADF-7BBADF901F64}" presName="sibTrans" presStyleLbl="bgSibTrans2D1" presStyleIdx="0" presStyleCnt="7"/>
      <dgm:spPr/>
    </dgm:pt>
    <dgm:pt modelId="{0D056470-6775-4B97-9F93-B3F4B34232D5}" type="pres">
      <dgm:prSet presAssocID="{C841EA32-0B12-4476-BB73-095C74C9B333}" presName="compNode" presStyleCnt="0"/>
      <dgm:spPr/>
    </dgm:pt>
    <dgm:pt modelId="{54A2BBEC-9A1C-48B9-89EB-CE87F4922F30}" type="pres">
      <dgm:prSet presAssocID="{C841EA32-0B12-4476-BB73-095C74C9B333}" presName="dummyConnPt" presStyleCnt="0"/>
      <dgm:spPr/>
    </dgm:pt>
    <dgm:pt modelId="{992E8573-5B6B-4FE3-8A77-BA99AB4DC5C9}" type="pres">
      <dgm:prSet presAssocID="{C841EA32-0B12-4476-BB73-095C74C9B333}" presName="node" presStyleLbl="node1" presStyleIdx="1" presStyleCnt="8">
        <dgm:presLayoutVars>
          <dgm:bulletEnabled val="1"/>
        </dgm:presLayoutVars>
      </dgm:prSet>
      <dgm:spPr/>
    </dgm:pt>
    <dgm:pt modelId="{54BC81CF-DCC5-4CF9-BDDE-6A2A791ED606}" type="pres">
      <dgm:prSet presAssocID="{FD428FB0-17CC-4A97-9ADF-F66A502B254F}" presName="sibTrans" presStyleLbl="bgSibTrans2D1" presStyleIdx="1" presStyleCnt="7"/>
      <dgm:spPr/>
    </dgm:pt>
    <dgm:pt modelId="{4B1DEC09-1AFD-4D20-86E2-F91145F46C22}" type="pres">
      <dgm:prSet presAssocID="{BB4D3D64-C66D-440E-9388-B9B6318C6D63}" presName="compNode" presStyleCnt="0"/>
      <dgm:spPr/>
    </dgm:pt>
    <dgm:pt modelId="{48025990-CC1C-4F42-9B66-3BA99D859D83}" type="pres">
      <dgm:prSet presAssocID="{BB4D3D64-C66D-440E-9388-B9B6318C6D63}" presName="dummyConnPt" presStyleCnt="0"/>
      <dgm:spPr/>
    </dgm:pt>
    <dgm:pt modelId="{AFC80743-32CF-43FF-82E9-C402A3875CAF}" type="pres">
      <dgm:prSet presAssocID="{BB4D3D64-C66D-440E-9388-B9B6318C6D63}" presName="node" presStyleLbl="node1" presStyleIdx="2" presStyleCnt="8">
        <dgm:presLayoutVars>
          <dgm:bulletEnabled val="1"/>
        </dgm:presLayoutVars>
      </dgm:prSet>
      <dgm:spPr/>
    </dgm:pt>
    <dgm:pt modelId="{E68FEDC9-6ECC-48E8-B4EF-105D9C0EA329}" type="pres">
      <dgm:prSet presAssocID="{961C618E-20EF-4A5C-85B9-6CCDCA22D26C}" presName="sibTrans" presStyleLbl="bgSibTrans2D1" presStyleIdx="2" presStyleCnt="7"/>
      <dgm:spPr/>
    </dgm:pt>
    <dgm:pt modelId="{098A124A-90E9-4363-8C08-0F51DF965A83}" type="pres">
      <dgm:prSet presAssocID="{AA17C00D-48B8-4306-BCC2-DEB92D18AF70}" presName="compNode" presStyleCnt="0"/>
      <dgm:spPr/>
    </dgm:pt>
    <dgm:pt modelId="{3269B3BC-287C-42E3-BE97-D4D6998826AF}" type="pres">
      <dgm:prSet presAssocID="{AA17C00D-48B8-4306-BCC2-DEB92D18AF70}" presName="dummyConnPt" presStyleCnt="0"/>
      <dgm:spPr/>
    </dgm:pt>
    <dgm:pt modelId="{4459914E-27BD-4C26-AB41-78AD90AF394E}" type="pres">
      <dgm:prSet presAssocID="{AA17C00D-48B8-4306-BCC2-DEB92D18AF70}" presName="node" presStyleLbl="node1" presStyleIdx="3" presStyleCnt="8">
        <dgm:presLayoutVars>
          <dgm:bulletEnabled val="1"/>
        </dgm:presLayoutVars>
      </dgm:prSet>
      <dgm:spPr/>
    </dgm:pt>
    <dgm:pt modelId="{44D51A51-0B73-4C73-A0ED-FE89AF197186}" type="pres">
      <dgm:prSet presAssocID="{617BA2B0-5611-4B90-9459-C057375D627A}" presName="sibTrans" presStyleLbl="bgSibTrans2D1" presStyleIdx="3" presStyleCnt="7"/>
      <dgm:spPr/>
    </dgm:pt>
    <dgm:pt modelId="{759A02BA-F192-4FFD-8D96-F50400404917}" type="pres">
      <dgm:prSet presAssocID="{1AC20312-8427-4F4D-B401-1E3291B649AB}" presName="compNode" presStyleCnt="0"/>
      <dgm:spPr/>
    </dgm:pt>
    <dgm:pt modelId="{9A02970A-3EA3-446A-9EA5-C3520FB9CC29}" type="pres">
      <dgm:prSet presAssocID="{1AC20312-8427-4F4D-B401-1E3291B649AB}" presName="dummyConnPt" presStyleCnt="0"/>
      <dgm:spPr/>
    </dgm:pt>
    <dgm:pt modelId="{70D9FBBC-6647-40F1-ACB5-C0067B89AE37}" type="pres">
      <dgm:prSet presAssocID="{1AC20312-8427-4F4D-B401-1E3291B649AB}" presName="node" presStyleLbl="node1" presStyleIdx="4" presStyleCnt="8">
        <dgm:presLayoutVars>
          <dgm:bulletEnabled val="1"/>
        </dgm:presLayoutVars>
      </dgm:prSet>
      <dgm:spPr/>
    </dgm:pt>
    <dgm:pt modelId="{D03BAC32-5C86-4496-9193-FD62D74A8552}" type="pres">
      <dgm:prSet presAssocID="{E2AC9CAB-FB87-4786-9701-E5103FEB23B0}" presName="sibTrans" presStyleLbl="bgSibTrans2D1" presStyleIdx="4" presStyleCnt="7"/>
      <dgm:spPr/>
    </dgm:pt>
    <dgm:pt modelId="{C8CD4EBD-972E-406C-AE48-6F9757201B19}" type="pres">
      <dgm:prSet presAssocID="{562C797B-2351-490D-A7B8-3A555EEFCF43}" presName="compNode" presStyleCnt="0"/>
      <dgm:spPr/>
    </dgm:pt>
    <dgm:pt modelId="{3B353104-31B0-4A2D-9A28-F790D8081D23}" type="pres">
      <dgm:prSet presAssocID="{562C797B-2351-490D-A7B8-3A555EEFCF43}" presName="dummyConnPt" presStyleCnt="0"/>
      <dgm:spPr/>
    </dgm:pt>
    <dgm:pt modelId="{CD1B08F7-B48D-4A83-A65F-803C78CE40F5}" type="pres">
      <dgm:prSet presAssocID="{562C797B-2351-490D-A7B8-3A555EEFCF43}" presName="node" presStyleLbl="node1" presStyleIdx="5" presStyleCnt="8">
        <dgm:presLayoutVars>
          <dgm:bulletEnabled val="1"/>
        </dgm:presLayoutVars>
      </dgm:prSet>
      <dgm:spPr/>
    </dgm:pt>
    <dgm:pt modelId="{C2E2ABB5-1CD2-4C21-9AF6-3514990DD35F}" type="pres">
      <dgm:prSet presAssocID="{BAED1292-03CB-46D6-860D-DEA9CE10ECB6}" presName="sibTrans" presStyleLbl="bgSibTrans2D1" presStyleIdx="5" presStyleCnt="7"/>
      <dgm:spPr/>
    </dgm:pt>
    <dgm:pt modelId="{E9F45AE9-319A-44BC-9347-2F096CDBC909}" type="pres">
      <dgm:prSet presAssocID="{8C4AEFAE-8187-4730-934D-D00F6F238685}" presName="compNode" presStyleCnt="0"/>
      <dgm:spPr/>
    </dgm:pt>
    <dgm:pt modelId="{877BC282-E567-4025-8D14-3620788F1EB8}" type="pres">
      <dgm:prSet presAssocID="{8C4AEFAE-8187-4730-934D-D00F6F238685}" presName="dummyConnPt" presStyleCnt="0"/>
      <dgm:spPr/>
    </dgm:pt>
    <dgm:pt modelId="{A1FBB134-65FF-4667-8056-90A41E77B8E2}" type="pres">
      <dgm:prSet presAssocID="{8C4AEFAE-8187-4730-934D-D00F6F238685}" presName="node" presStyleLbl="node1" presStyleIdx="6" presStyleCnt="8">
        <dgm:presLayoutVars>
          <dgm:bulletEnabled val="1"/>
        </dgm:presLayoutVars>
      </dgm:prSet>
      <dgm:spPr/>
    </dgm:pt>
    <dgm:pt modelId="{E071A8E2-8430-4544-914F-FAE1A48997F2}" type="pres">
      <dgm:prSet presAssocID="{F09E4B84-D5E9-41BF-A160-134590FB2997}" presName="sibTrans" presStyleLbl="bgSibTrans2D1" presStyleIdx="6" presStyleCnt="7"/>
      <dgm:spPr/>
    </dgm:pt>
    <dgm:pt modelId="{909E1733-0629-40CD-BFA1-737700139F0D}" type="pres">
      <dgm:prSet presAssocID="{A9099B9C-1F91-4DF2-A4BF-1C6C55466CBB}" presName="compNode" presStyleCnt="0"/>
      <dgm:spPr/>
    </dgm:pt>
    <dgm:pt modelId="{91D15E98-486E-464B-8B26-A8EDB08CCEC9}" type="pres">
      <dgm:prSet presAssocID="{A9099B9C-1F91-4DF2-A4BF-1C6C55466CBB}" presName="dummyConnPt" presStyleCnt="0"/>
      <dgm:spPr/>
    </dgm:pt>
    <dgm:pt modelId="{859C3141-56F6-4F11-80B2-FF5E13AAB519}" type="pres">
      <dgm:prSet presAssocID="{A9099B9C-1F91-4DF2-A4BF-1C6C55466CBB}" presName="node" presStyleLbl="node1" presStyleIdx="7" presStyleCnt="8">
        <dgm:presLayoutVars>
          <dgm:bulletEnabled val="1"/>
        </dgm:presLayoutVars>
      </dgm:prSet>
      <dgm:spPr/>
    </dgm:pt>
  </dgm:ptLst>
  <dgm:cxnLst>
    <dgm:cxn modelId="{16E9880F-F950-4353-819F-A77698B671DD}" srcId="{8924AED4-BDA6-456B-B209-0CAADDC945FA}" destId="{8C4AEFAE-8187-4730-934D-D00F6F238685}" srcOrd="6" destOrd="0" parTransId="{1CF88D30-149E-4F6B-9344-CF4863D74005}" sibTransId="{F09E4B84-D5E9-41BF-A160-134590FB2997}"/>
    <dgm:cxn modelId="{8736891C-8EF3-47E7-B25D-F17668E8AA6D}" type="presOf" srcId="{2C3B5120-5A42-4582-BADF-7BBADF901F64}" destId="{537ECD71-A670-440E-9932-219EDFA50A9F}" srcOrd="0" destOrd="0" presId="urn:microsoft.com/office/officeart/2005/8/layout/bProcess4"/>
    <dgm:cxn modelId="{6749C11C-BEF7-48D3-BB27-40A28C204667}" type="presOf" srcId="{AA17C00D-48B8-4306-BCC2-DEB92D18AF70}" destId="{4459914E-27BD-4C26-AB41-78AD90AF394E}" srcOrd="0" destOrd="0" presId="urn:microsoft.com/office/officeart/2005/8/layout/bProcess4"/>
    <dgm:cxn modelId="{4B76E122-1BA6-4220-AC27-A510CDF9A27B}" srcId="{8924AED4-BDA6-456B-B209-0CAADDC945FA}" destId="{1AC20312-8427-4F4D-B401-1E3291B649AB}" srcOrd="4" destOrd="0" parTransId="{704D8176-DFB3-4427-B1E5-C03E8948D2F8}" sibTransId="{E2AC9CAB-FB87-4786-9701-E5103FEB23B0}"/>
    <dgm:cxn modelId="{1D913530-D59B-4BD3-B62F-5EA8CF801A93}" type="presOf" srcId="{562C797B-2351-490D-A7B8-3A555EEFCF43}" destId="{CD1B08F7-B48D-4A83-A65F-803C78CE40F5}" srcOrd="0" destOrd="0" presId="urn:microsoft.com/office/officeart/2005/8/layout/bProcess4"/>
    <dgm:cxn modelId="{099BD631-564D-49EB-B87A-942C07A69256}" srcId="{8924AED4-BDA6-456B-B209-0CAADDC945FA}" destId="{BB4D3D64-C66D-440E-9388-B9B6318C6D63}" srcOrd="2" destOrd="0" parTransId="{4F84BD05-FABE-4A81-89F9-05DD035FFE23}" sibTransId="{961C618E-20EF-4A5C-85B9-6CCDCA22D26C}"/>
    <dgm:cxn modelId="{C0C62638-AB6F-4E4B-9961-D7A89588FDED}" type="presOf" srcId="{BAED1292-03CB-46D6-860D-DEA9CE10ECB6}" destId="{C2E2ABB5-1CD2-4C21-9AF6-3514990DD35F}" srcOrd="0" destOrd="0" presId="urn:microsoft.com/office/officeart/2005/8/layout/bProcess4"/>
    <dgm:cxn modelId="{0985BB6B-3899-483C-9EE4-416BC3DACADC}" type="presOf" srcId="{961C618E-20EF-4A5C-85B9-6CCDCA22D26C}" destId="{E68FEDC9-6ECC-48E8-B4EF-105D9C0EA329}" srcOrd="0" destOrd="0" presId="urn:microsoft.com/office/officeart/2005/8/layout/bProcess4"/>
    <dgm:cxn modelId="{50B9646D-731D-4B9F-8459-9E20E5D555CF}" type="presOf" srcId="{1AC20312-8427-4F4D-B401-1E3291B649AB}" destId="{70D9FBBC-6647-40F1-ACB5-C0067B89AE37}" srcOrd="0" destOrd="0" presId="urn:microsoft.com/office/officeart/2005/8/layout/bProcess4"/>
    <dgm:cxn modelId="{2DC75378-B8A5-487F-8DBA-C4A6A856EA0D}" type="presOf" srcId="{617BA2B0-5611-4B90-9459-C057375D627A}" destId="{44D51A51-0B73-4C73-A0ED-FE89AF197186}" srcOrd="0" destOrd="0" presId="urn:microsoft.com/office/officeart/2005/8/layout/bProcess4"/>
    <dgm:cxn modelId="{3C76E258-FEDA-4827-A2FB-408964C66EB1}" type="presOf" srcId="{A9099B9C-1F91-4DF2-A4BF-1C6C55466CBB}" destId="{859C3141-56F6-4F11-80B2-FF5E13AAB519}" srcOrd="0" destOrd="0" presId="urn:microsoft.com/office/officeart/2005/8/layout/bProcess4"/>
    <dgm:cxn modelId="{14620183-1FA7-4DB8-960F-85F626E82833}" srcId="{8924AED4-BDA6-456B-B209-0CAADDC945FA}" destId="{E281F9E1-86DC-4C83-9145-B21B9B0FD2A6}" srcOrd="0" destOrd="0" parTransId="{30563099-5FD1-45EC-8977-A81376878E74}" sibTransId="{2C3B5120-5A42-4582-BADF-7BBADF901F64}"/>
    <dgm:cxn modelId="{05964F86-FF87-4FBF-B907-741C24ED8087}" type="presOf" srcId="{8C4AEFAE-8187-4730-934D-D00F6F238685}" destId="{A1FBB134-65FF-4667-8056-90A41E77B8E2}" srcOrd="0" destOrd="0" presId="urn:microsoft.com/office/officeart/2005/8/layout/bProcess4"/>
    <dgm:cxn modelId="{5DD11E9F-D029-44BE-81A9-5EAA1DC823A1}" type="presOf" srcId="{E281F9E1-86DC-4C83-9145-B21B9B0FD2A6}" destId="{96A9A24C-F2D8-4FB3-88DF-B8715AF63CE0}" srcOrd="0" destOrd="0" presId="urn:microsoft.com/office/officeart/2005/8/layout/bProcess4"/>
    <dgm:cxn modelId="{FB1E88A0-DBA4-4E38-9163-98610BFB2069}" type="presOf" srcId="{8924AED4-BDA6-456B-B209-0CAADDC945FA}" destId="{01213C96-EE34-4A13-9E29-770F8ABE623C}" srcOrd="0" destOrd="0" presId="urn:microsoft.com/office/officeart/2005/8/layout/bProcess4"/>
    <dgm:cxn modelId="{8940F9B1-0A04-4E72-BD68-6D4D2F2694C4}" type="presOf" srcId="{FD428FB0-17CC-4A97-9ADF-F66A502B254F}" destId="{54BC81CF-DCC5-4CF9-BDDE-6A2A791ED606}" srcOrd="0" destOrd="0" presId="urn:microsoft.com/office/officeart/2005/8/layout/bProcess4"/>
    <dgm:cxn modelId="{A25873BD-4977-4E82-BC6E-DDC4F501F20C}" srcId="{8924AED4-BDA6-456B-B209-0CAADDC945FA}" destId="{AA17C00D-48B8-4306-BCC2-DEB92D18AF70}" srcOrd="3" destOrd="0" parTransId="{CF415F74-E16C-47BF-9B5F-631AA4CD72B8}" sibTransId="{617BA2B0-5611-4B90-9459-C057375D627A}"/>
    <dgm:cxn modelId="{9D4EACC3-927F-4548-A114-135E4B261539}" type="presOf" srcId="{E2AC9CAB-FB87-4786-9701-E5103FEB23B0}" destId="{D03BAC32-5C86-4496-9193-FD62D74A8552}" srcOrd="0" destOrd="0" presId="urn:microsoft.com/office/officeart/2005/8/layout/bProcess4"/>
    <dgm:cxn modelId="{FD616CC5-3EA6-4233-A5C6-0257B159C85E}" srcId="{8924AED4-BDA6-456B-B209-0CAADDC945FA}" destId="{A9099B9C-1F91-4DF2-A4BF-1C6C55466CBB}" srcOrd="7" destOrd="0" parTransId="{E124F158-B6C2-496B-8034-AAF0526892C9}" sibTransId="{71D79D56-2E94-4A7B-B4FE-82C47BBA8F73}"/>
    <dgm:cxn modelId="{42050ED4-B76E-48E0-B6D8-B6B4F62BF3BB}" type="presOf" srcId="{BB4D3D64-C66D-440E-9388-B9B6318C6D63}" destId="{AFC80743-32CF-43FF-82E9-C402A3875CAF}" srcOrd="0" destOrd="0" presId="urn:microsoft.com/office/officeart/2005/8/layout/bProcess4"/>
    <dgm:cxn modelId="{2C5642D5-906B-4C5D-8C72-A1577B4A7F35}" srcId="{8924AED4-BDA6-456B-B209-0CAADDC945FA}" destId="{C841EA32-0B12-4476-BB73-095C74C9B333}" srcOrd="1" destOrd="0" parTransId="{9D633AD2-60C1-4344-8AE3-090952A541D5}" sibTransId="{FD428FB0-17CC-4A97-9ADF-F66A502B254F}"/>
    <dgm:cxn modelId="{84DC4AD5-9185-4BE9-BB3B-0B0E145FD676}" type="presOf" srcId="{C841EA32-0B12-4476-BB73-095C74C9B333}" destId="{992E8573-5B6B-4FE3-8A77-BA99AB4DC5C9}" srcOrd="0" destOrd="0" presId="urn:microsoft.com/office/officeart/2005/8/layout/bProcess4"/>
    <dgm:cxn modelId="{09BB23DB-A033-40AC-ADD7-0713866906B4}" srcId="{8924AED4-BDA6-456B-B209-0CAADDC945FA}" destId="{562C797B-2351-490D-A7B8-3A555EEFCF43}" srcOrd="5" destOrd="0" parTransId="{9C39B110-1D8D-49DC-A45B-4163D6765EB5}" sibTransId="{BAED1292-03CB-46D6-860D-DEA9CE10ECB6}"/>
    <dgm:cxn modelId="{C8F9C0F6-5048-4C32-AC02-EB3F870D1035}" type="presOf" srcId="{F09E4B84-D5E9-41BF-A160-134590FB2997}" destId="{E071A8E2-8430-4544-914F-FAE1A48997F2}" srcOrd="0" destOrd="0" presId="urn:microsoft.com/office/officeart/2005/8/layout/bProcess4"/>
    <dgm:cxn modelId="{FA35BC30-94B3-4BFE-8207-15FF411D645C}" type="presParOf" srcId="{01213C96-EE34-4A13-9E29-770F8ABE623C}" destId="{16D0176C-7179-44CB-A0C7-A06BB4535897}" srcOrd="0" destOrd="0" presId="urn:microsoft.com/office/officeart/2005/8/layout/bProcess4"/>
    <dgm:cxn modelId="{306D3661-7745-414E-89DB-89E2D972AB0A}" type="presParOf" srcId="{16D0176C-7179-44CB-A0C7-A06BB4535897}" destId="{E94DBE9D-F67B-4112-A4E3-830D902BAA59}" srcOrd="0" destOrd="0" presId="urn:microsoft.com/office/officeart/2005/8/layout/bProcess4"/>
    <dgm:cxn modelId="{3B311B4E-1C80-4A53-A71A-AD573C8DC786}" type="presParOf" srcId="{16D0176C-7179-44CB-A0C7-A06BB4535897}" destId="{96A9A24C-F2D8-4FB3-88DF-B8715AF63CE0}" srcOrd="1" destOrd="0" presId="urn:microsoft.com/office/officeart/2005/8/layout/bProcess4"/>
    <dgm:cxn modelId="{8941FB13-1C71-4CF1-A0F5-5F450E9FB9A9}" type="presParOf" srcId="{01213C96-EE34-4A13-9E29-770F8ABE623C}" destId="{537ECD71-A670-440E-9932-219EDFA50A9F}" srcOrd="1" destOrd="0" presId="urn:microsoft.com/office/officeart/2005/8/layout/bProcess4"/>
    <dgm:cxn modelId="{730AE70B-F785-4B54-92DD-DC6823F01E43}" type="presParOf" srcId="{01213C96-EE34-4A13-9E29-770F8ABE623C}" destId="{0D056470-6775-4B97-9F93-B3F4B34232D5}" srcOrd="2" destOrd="0" presId="urn:microsoft.com/office/officeart/2005/8/layout/bProcess4"/>
    <dgm:cxn modelId="{366B8639-B431-46A8-9473-BA3807FC233E}" type="presParOf" srcId="{0D056470-6775-4B97-9F93-B3F4B34232D5}" destId="{54A2BBEC-9A1C-48B9-89EB-CE87F4922F30}" srcOrd="0" destOrd="0" presId="urn:microsoft.com/office/officeart/2005/8/layout/bProcess4"/>
    <dgm:cxn modelId="{FCAC125F-06A1-4EFF-A934-9690D1DEB9F1}" type="presParOf" srcId="{0D056470-6775-4B97-9F93-B3F4B34232D5}" destId="{992E8573-5B6B-4FE3-8A77-BA99AB4DC5C9}" srcOrd="1" destOrd="0" presId="urn:microsoft.com/office/officeart/2005/8/layout/bProcess4"/>
    <dgm:cxn modelId="{85E60B48-051D-4483-841F-3E75FD3C01BD}" type="presParOf" srcId="{01213C96-EE34-4A13-9E29-770F8ABE623C}" destId="{54BC81CF-DCC5-4CF9-BDDE-6A2A791ED606}" srcOrd="3" destOrd="0" presId="urn:microsoft.com/office/officeart/2005/8/layout/bProcess4"/>
    <dgm:cxn modelId="{981E4E88-9FC1-48FE-8CBA-CDD74527EBE0}" type="presParOf" srcId="{01213C96-EE34-4A13-9E29-770F8ABE623C}" destId="{4B1DEC09-1AFD-4D20-86E2-F91145F46C22}" srcOrd="4" destOrd="0" presId="urn:microsoft.com/office/officeart/2005/8/layout/bProcess4"/>
    <dgm:cxn modelId="{367EF0BC-5FA3-46E3-9415-973E9847C5B4}" type="presParOf" srcId="{4B1DEC09-1AFD-4D20-86E2-F91145F46C22}" destId="{48025990-CC1C-4F42-9B66-3BA99D859D83}" srcOrd="0" destOrd="0" presId="urn:microsoft.com/office/officeart/2005/8/layout/bProcess4"/>
    <dgm:cxn modelId="{A28F89F4-CA15-4E2A-A400-28F33979BA4C}" type="presParOf" srcId="{4B1DEC09-1AFD-4D20-86E2-F91145F46C22}" destId="{AFC80743-32CF-43FF-82E9-C402A3875CAF}" srcOrd="1" destOrd="0" presId="urn:microsoft.com/office/officeart/2005/8/layout/bProcess4"/>
    <dgm:cxn modelId="{96521AE7-F73C-4676-8E8F-DFAC09815814}" type="presParOf" srcId="{01213C96-EE34-4A13-9E29-770F8ABE623C}" destId="{E68FEDC9-6ECC-48E8-B4EF-105D9C0EA329}" srcOrd="5" destOrd="0" presId="urn:microsoft.com/office/officeart/2005/8/layout/bProcess4"/>
    <dgm:cxn modelId="{3F961096-6000-44BC-905F-F34691165638}" type="presParOf" srcId="{01213C96-EE34-4A13-9E29-770F8ABE623C}" destId="{098A124A-90E9-4363-8C08-0F51DF965A83}" srcOrd="6" destOrd="0" presId="urn:microsoft.com/office/officeart/2005/8/layout/bProcess4"/>
    <dgm:cxn modelId="{95D1633D-F81A-47C1-BA03-4A0C7B224F8A}" type="presParOf" srcId="{098A124A-90E9-4363-8C08-0F51DF965A83}" destId="{3269B3BC-287C-42E3-BE97-D4D6998826AF}" srcOrd="0" destOrd="0" presId="urn:microsoft.com/office/officeart/2005/8/layout/bProcess4"/>
    <dgm:cxn modelId="{6DEEE8F1-32FD-4061-94C0-A73A4F622209}" type="presParOf" srcId="{098A124A-90E9-4363-8C08-0F51DF965A83}" destId="{4459914E-27BD-4C26-AB41-78AD90AF394E}" srcOrd="1" destOrd="0" presId="urn:microsoft.com/office/officeart/2005/8/layout/bProcess4"/>
    <dgm:cxn modelId="{6A1E04D4-65EF-446F-A49C-8B799E7A99A1}" type="presParOf" srcId="{01213C96-EE34-4A13-9E29-770F8ABE623C}" destId="{44D51A51-0B73-4C73-A0ED-FE89AF197186}" srcOrd="7" destOrd="0" presId="urn:microsoft.com/office/officeart/2005/8/layout/bProcess4"/>
    <dgm:cxn modelId="{81392759-3F9D-4166-8702-CA3638ECB8E1}" type="presParOf" srcId="{01213C96-EE34-4A13-9E29-770F8ABE623C}" destId="{759A02BA-F192-4FFD-8D96-F50400404917}" srcOrd="8" destOrd="0" presId="urn:microsoft.com/office/officeart/2005/8/layout/bProcess4"/>
    <dgm:cxn modelId="{34571356-08D3-4602-BEF7-6120939402E5}" type="presParOf" srcId="{759A02BA-F192-4FFD-8D96-F50400404917}" destId="{9A02970A-3EA3-446A-9EA5-C3520FB9CC29}" srcOrd="0" destOrd="0" presId="urn:microsoft.com/office/officeart/2005/8/layout/bProcess4"/>
    <dgm:cxn modelId="{3BD49371-27D4-444F-8129-47CD9CA809BC}" type="presParOf" srcId="{759A02BA-F192-4FFD-8D96-F50400404917}" destId="{70D9FBBC-6647-40F1-ACB5-C0067B89AE37}" srcOrd="1" destOrd="0" presId="urn:microsoft.com/office/officeart/2005/8/layout/bProcess4"/>
    <dgm:cxn modelId="{0E94BDC0-BB19-462C-AA14-C7265D500F7D}" type="presParOf" srcId="{01213C96-EE34-4A13-9E29-770F8ABE623C}" destId="{D03BAC32-5C86-4496-9193-FD62D74A8552}" srcOrd="9" destOrd="0" presId="urn:microsoft.com/office/officeart/2005/8/layout/bProcess4"/>
    <dgm:cxn modelId="{03F7777C-9D2D-4B48-9795-47E91EEE6202}" type="presParOf" srcId="{01213C96-EE34-4A13-9E29-770F8ABE623C}" destId="{C8CD4EBD-972E-406C-AE48-6F9757201B19}" srcOrd="10" destOrd="0" presId="urn:microsoft.com/office/officeart/2005/8/layout/bProcess4"/>
    <dgm:cxn modelId="{6BA15202-327F-4670-87E4-6869A0F7D039}" type="presParOf" srcId="{C8CD4EBD-972E-406C-AE48-6F9757201B19}" destId="{3B353104-31B0-4A2D-9A28-F790D8081D23}" srcOrd="0" destOrd="0" presId="urn:microsoft.com/office/officeart/2005/8/layout/bProcess4"/>
    <dgm:cxn modelId="{077B210A-61DE-41DD-A564-ED1F4BB8803C}" type="presParOf" srcId="{C8CD4EBD-972E-406C-AE48-6F9757201B19}" destId="{CD1B08F7-B48D-4A83-A65F-803C78CE40F5}" srcOrd="1" destOrd="0" presId="urn:microsoft.com/office/officeart/2005/8/layout/bProcess4"/>
    <dgm:cxn modelId="{88A4D476-0FA5-41C5-92C9-3A83878EB4AA}" type="presParOf" srcId="{01213C96-EE34-4A13-9E29-770F8ABE623C}" destId="{C2E2ABB5-1CD2-4C21-9AF6-3514990DD35F}" srcOrd="11" destOrd="0" presId="urn:microsoft.com/office/officeart/2005/8/layout/bProcess4"/>
    <dgm:cxn modelId="{C79F5E34-BEB2-47AB-977F-0DA349CB749D}" type="presParOf" srcId="{01213C96-EE34-4A13-9E29-770F8ABE623C}" destId="{E9F45AE9-319A-44BC-9347-2F096CDBC909}" srcOrd="12" destOrd="0" presId="urn:microsoft.com/office/officeart/2005/8/layout/bProcess4"/>
    <dgm:cxn modelId="{371CBB3D-57CD-40B1-91AB-00FBBDBA36BC}" type="presParOf" srcId="{E9F45AE9-319A-44BC-9347-2F096CDBC909}" destId="{877BC282-E567-4025-8D14-3620788F1EB8}" srcOrd="0" destOrd="0" presId="urn:microsoft.com/office/officeart/2005/8/layout/bProcess4"/>
    <dgm:cxn modelId="{BFAA1398-BD7E-4375-8081-F1EF6099E8F7}" type="presParOf" srcId="{E9F45AE9-319A-44BC-9347-2F096CDBC909}" destId="{A1FBB134-65FF-4667-8056-90A41E77B8E2}" srcOrd="1" destOrd="0" presId="urn:microsoft.com/office/officeart/2005/8/layout/bProcess4"/>
    <dgm:cxn modelId="{43C2D412-5398-4EF1-9719-AC44467AF94B}" type="presParOf" srcId="{01213C96-EE34-4A13-9E29-770F8ABE623C}" destId="{E071A8E2-8430-4544-914F-FAE1A48997F2}" srcOrd="13" destOrd="0" presId="urn:microsoft.com/office/officeart/2005/8/layout/bProcess4"/>
    <dgm:cxn modelId="{D3FD156B-6CFF-410A-B605-E6C7D1690EC4}" type="presParOf" srcId="{01213C96-EE34-4A13-9E29-770F8ABE623C}" destId="{909E1733-0629-40CD-BFA1-737700139F0D}" srcOrd="14" destOrd="0" presId="urn:microsoft.com/office/officeart/2005/8/layout/bProcess4"/>
    <dgm:cxn modelId="{A7856C20-EDB6-45D3-8835-D056BC389F26}" type="presParOf" srcId="{909E1733-0629-40CD-BFA1-737700139F0D}" destId="{91D15E98-486E-464B-8B26-A8EDB08CCEC9}" srcOrd="0" destOrd="0" presId="urn:microsoft.com/office/officeart/2005/8/layout/bProcess4"/>
    <dgm:cxn modelId="{FA81BCAD-CE0B-4A06-9C6E-5497CFBC254C}" type="presParOf" srcId="{909E1733-0629-40CD-BFA1-737700139F0D}" destId="{859C3141-56F6-4F11-80B2-FF5E13AAB519}" srcOrd="1" destOrd="0" presId="urn:microsoft.com/office/officeart/2005/8/layout/bProcess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AEEB8-BAB7-7B4C-9666-3525930CDBA8}">
      <dsp:nvSpPr>
        <dsp:cNvPr id="0" name=""/>
        <dsp:cNvSpPr/>
      </dsp:nvSpPr>
      <dsp:spPr>
        <a:xfrm rot="10220573">
          <a:off x="0" y="923903"/>
          <a:ext cx="4508458" cy="1949964"/>
        </a:xfrm>
        <a:prstGeom prst="swooshArrow">
          <a:avLst>
            <a:gd name="adj1" fmla="val 25000"/>
            <a:gd name="adj2" fmla="val 25000"/>
          </a:avLst>
        </a:prstGeom>
        <a:solidFill>
          <a:srgbClr val="BFD6E0"/>
        </a:solidFill>
        <a:ln>
          <a:noFill/>
        </a:ln>
        <a:effectLst/>
      </dsp:spPr>
      <dsp:style>
        <a:lnRef idx="0">
          <a:scrgbClr r="0" g="0" b="0"/>
        </a:lnRef>
        <a:fillRef idx="1">
          <a:scrgbClr r="0" g="0" b="0"/>
        </a:fillRef>
        <a:effectRef idx="2">
          <a:scrgbClr r="0" g="0" b="0"/>
        </a:effectRef>
        <a:fontRef idx="minor"/>
      </dsp:style>
    </dsp:sp>
    <dsp:sp modelId="{5FBAE428-20F8-3B4A-9557-CE32F128194A}">
      <dsp:nvSpPr>
        <dsp:cNvPr id="0" name=""/>
        <dsp:cNvSpPr/>
      </dsp:nvSpPr>
      <dsp:spPr>
        <a:xfrm>
          <a:off x="3439953" y="402923"/>
          <a:ext cx="333625" cy="333625"/>
        </a:xfrm>
        <a:prstGeom prst="ellipse">
          <a:avLst/>
        </a:prstGeom>
        <a:noFill/>
        <a:ln>
          <a:noFill/>
        </a:ln>
        <a:effectLst/>
      </dsp:spPr>
      <dsp:style>
        <a:lnRef idx="0">
          <a:scrgbClr r="0" g="0" b="0"/>
        </a:lnRef>
        <a:fillRef idx="3">
          <a:scrgbClr r="0" g="0" b="0"/>
        </a:fillRef>
        <a:effectRef idx="2">
          <a:scrgbClr r="0" g="0" b="0"/>
        </a:effectRef>
        <a:fontRef idx="minor">
          <a:schemeClr val="lt1"/>
        </a:fontRef>
      </dsp:style>
    </dsp:sp>
    <dsp:sp modelId="{E40196A3-FDDA-1943-8D7D-7638A35C14A8}">
      <dsp:nvSpPr>
        <dsp:cNvPr id="0" name=""/>
        <dsp:cNvSpPr/>
      </dsp:nvSpPr>
      <dsp:spPr>
        <a:xfrm>
          <a:off x="1178168" y="0"/>
          <a:ext cx="3330289" cy="2079526"/>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76781" bIns="0" numCol="1" spcCol="1270" anchor="t" anchorCtr="0">
          <a:noAutofit/>
        </a:bodyPr>
        <a:lstStyle/>
        <a:p>
          <a:pPr marL="0" lvl="0" indent="0" algn="r" defTabSz="1066800">
            <a:lnSpc>
              <a:spcPct val="90000"/>
            </a:lnSpc>
            <a:spcBef>
              <a:spcPct val="0"/>
            </a:spcBef>
            <a:spcAft>
              <a:spcPct val="35000"/>
            </a:spcAft>
            <a:buNone/>
          </a:pPr>
          <a:r>
            <a:rPr lang="en-US" sz="2400" b="1" kern="1200" dirty="0"/>
            <a:t>Main countries of origin</a:t>
          </a:r>
        </a:p>
      </dsp:txBody>
      <dsp:txXfrm>
        <a:off x="1279682" y="101514"/>
        <a:ext cx="3127261" cy="18764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AEEB8-BAB7-7B4C-9666-3525930CDBA8}">
      <dsp:nvSpPr>
        <dsp:cNvPr id="0" name=""/>
        <dsp:cNvSpPr/>
      </dsp:nvSpPr>
      <dsp:spPr>
        <a:xfrm rot="14134566">
          <a:off x="1871150" y="887166"/>
          <a:ext cx="3176891" cy="1894495"/>
        </a:xfrm>
        <a:prstGeom prst="swooshArrow">
          <a:avLst>
            <a:gd name="adj1" fmla="val 25000"/>
            <a:gd name="adj2" fmla="val 25000"/>
          </a:avLst>
        </a:prstGeom>
        <a:solidFill>
          <a:srgbClr val="BFD6E0"/>
        </a:solidFill>
        <a:ln>
          <a:noFill/>
        </a:ln>
        <a:effectLst/>
      </dsp:spPr>
      <dsp:style>
        <a:lnRef idx="0">
          <a:scrgbClr r="0" g="0" b="0"/>
        </a:lnRef>
        <a:fillRef idx="1">
          <a:scrgbClr r="0" g="0" b="0"/>
        </a:fillRef>
        <a:effectRef idx="2">
          <a:scrgbClr r="0" g="0" b="0"/>
        </a:effectRef>
        <a:fontRef idx="minor"/>
      </dsp:style>
    </dsp:sp>
    <dsp:sp modelId="{5FBAE428-20F8-3B4A-9557-CE32F128194A}">
      <dsp:nvSpPr>
        <dsp:cNvPr id="0" name=""/>
        <dsp:cNvSpPr/>
      </dsp:nvSpPr>
      <dsp:spPr>
        <a:xfrm>
          <a:off x="3536650" y="730440"/>
          <a:ext cx="361804" cy="361804"/>
        </a:xfrm>
        <a:prstGeom prst="ellipse">
          <a:avLst/>
        </a:prstGeom>
        <a:noFill/>
        <a:ln>
          <a:noFill/>
        </a:ln>
        <a:effectLst/>
      </dsp:spPr>
      <dsp:style>
        <a:lnRef idx="0">
          <a:scrgbClr r="0" g="0" b="0"/>
        </a:lnRef>
        <a:fillRef idx="3">
          <a:scrgbClr r="0" g="0" b="0"/>
        </a:fillRef>
        <a:effectRef idx="2">
          <a:scrgbClr r="0" g="0" b="0"/>
        </a:effectRef>
        <a:fontRef idx="minor">
          <a:schemeClr val="lt1"/>
        </a:fontRef>
      </dsp:style>
    </dsp:sp>
    <dsp:sp modelId="{E40196A3-FDDA-1943-8D7D-7638A35C14A8}">
      <dsp:nvSpPr>
        <dsp:cNvPr id="0" name=""/>
        <dsp:cNvSpPr/>
      </dsp:nvSpPr>
      <dsp:spPr>
        <a:xfrm>
          <a:off x="583354" y="44388"/>
          <a:ext cx="2974447" cy="1899754"/>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91713" bIns="0" numCol="1" spcCol="1270" anchor="t" anchorCtr="0">
          <a:noAutofit/>
        </a:bodyPr>
        <a:lstStyle/>
        <a:p>
          <a:pPr marL="0" lvl="0" indent="0" algn="r" defTabSz="1066800">
            <a:lnSpc>
              <a:spcPct val="90000"/>
            </a:lnSpc>
            <a:spcBef>
              <a:spcPct val="0"/>
            </a:spcBef>
            <a:spcAft>
              <a:spcPct val="35000"/>
            </a:spcAft>
            <a:buNone/>
          </a:pPr>
          <a:r>
            <a:rPr lang="en-US" sz="2400" b="1" kern="1200" dirty="0"/>
            <a:t>Main destination countries</a:t>
          </a:r>
        </a:p>
      </dsp:txBody>
      <dsp:txXfrm>
        <a:off x="676092" y="137126"/>
        <a:ext cx="2788971" cy="17142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ECD71-A670-440E-9932-219EDFA50A9F}">
      <dsp:nvSpPr>
        <dsp:cNvPr id="0" name=""/>
        <dsp:cNvSpPr/>
      </dsp:nvSpPr>
      <dsp:spPr>
        <a:xfrm rot="5400000">
          <a:off x="783066" y="942293"/>
          <a:ext cx="1472094" cy="177552"/>
        </a:xfrm>
        <a:prstGeom prst="rect">
          <a:avLst/>
        </a:prstGeom>
        <a:solidFill>
          <a:schemeClr val="accent5">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A9A24C-F2D8-4FB3-88DF-B8715AF63CE0}">
      <dsp:nvSpPr>
        <dsp:cNvPr id="0" name=""/>
        <dsp:cNvSpPr/>
      </dsp:nvSpPr>
      <dsp:spPr>
        <a:xfrm>
          <a:off x="1120800" y="1459"/>
          <a:ext cx="1972801" cy="1183680"/>
        </a:xfrm>
        <a:prstGeom prst="roundRect">
          <a:avLst>
            <a:gd name="adj" fmla="val 10000"/>
          </a:avLst>
        </a:prstGeom>
        <a:solidFill>
          <a:schemeClr val="accent5">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The worker was posted from Slovakia to Austria via an Employment Agency</a:t>
          </a:r>
        </a:p>
      </dsp:txBody>
      <dsp:txXfrm>
        <a:off x="1155469" y="36128"/>
        <a:ext cx="1903463" cy="1114342"/>
      </dsp:txXfrm>
    </dsp:sp>
    <dsp:sp modelId="{54BC81CF-DCC5-4CF9-BDDE-6A2A791ED606}">
      <dsp:nvSpPr>
        <dsp:cNvPr id="0" name=""/>
        <dsp:cNvSpPr/>
      </dsp:nvSpPr>
      <dsp:spPr>
        <a:xfrm rot="5400000">
          <a:off x="783066" y="2421894"/>
          <a:ext cx="1472094" cy="177552"/>
        </a:xfrm>
        <a:prstGeom prst="rect">
          <a:avLst/>
        </a:prstGeom>
        <a:solidFill>
          <a:schemeClr val="accent5">
            <a:shade val="90000"/>
            <a:hueOff val="118693"/>
            <a:satOff val="-2535"/>
            <a:lumOff val="946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2E8573-5B6B-4FE3-8A77-BA99AB4DC5C9}">
      <dsp:nvSpPr>
        <dsp:cNvPr id="0" name=""/>
        <dsp:cNvSpPr/>
      </dsp:nvSpPr>
      <dsp:spPr>
        <a:xfrm>
          <a:off x="1120800" y="1481060"/>
          <a:ext cx="1972801" cy="1183680"/>
        </a:xfrm>
        <a:prstGeom prst="roundRect">
          <a:avLst>
            <a:gd name="adj" fmla="val 10000"/>
          </a:avLst>
        </a:prstGeom>
        <a:solidFill>
          <a:schemeClr val="accent5">
            <a:shade val="50000"/>
            <a:hueOff val="100623"/>
            <a:satOff val="-2451"/>
            <a:lumOff val="107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Got sick while posted</a:t>
          </a:r>
        </a:p>
      </dsp:txBody>
      <dsp:txXfrm>
        <a:off x="1155469" y="1515729"/>
        <a:ext cx="1903463" cy="1114342"/>
      </dsp:txXfrm>
    </dsp:sp>
    <dsp:sp modelId="{E68FEDC9-6ECC-48E8-B4EF-105D9C0EA329}">
      <dsp:nvSpPr>
        <dsp:cNvPr id="0" name=""/>
        <dsp:cNvSpPr/>
      </dsp:nvSpPr>
      <dsp:spPr>
        <a:xfrm>
          <a:off x="1522866" y="3161694"/>
          <a:ext cx="2616319" cy="177552"/>
        </a:xfrm>
        <a:prstGeom prst="rect">
          <a:avLst/>
        </a:prstGeom>
        <a:solidFill>
          <a:schemeClr val="accent5">
            <a:shade val="90000"/>
            <a:hueOff val="237386"/>
            <a:satOff val="-5069"/>
            <a:lumOff val="189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C80743-32CF-43FF-82E9-C402A3875CAF}">
      <dsp:nvSpPr>
        <dsp:cNvPr id="0" name=""/>
        <dsp:cNvSpPr/>
      </dsp:nvSpPr>
      <dsp:spPr>
        <a:xfrm>
          <a:off x="1120800" y="2960661"/>
          <a:ext cx="1972801" cy="1183680"/>
        </a:xfrm>
        <a:prstGeom prst="roundRect">
          <a:avLst>
            <a:gd name="adj" fmla="val 10000"/>
          </a:avLst>
        </a:prstGeom>
        <a:solidFill>
          <a:schemeClr val="accent5">
            <a:shade val="50000"/>
            <a:hueOff val="201247"/>
            <a:satOff val="-4901"/>
            <a:lumOff val="214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Pressured to return to work although not fully recovered otherwise he would be dismissed</a:t>
          </a:r>
        </a:p>
      </dsp:txBody>
      <dsp:txXfrm>
        <a:off x="1155469" y="2995330"/>
        <a:ext cx="1903463" cy="1114342"/>
      </dsp:txXfrm>
    </dsp:sp>
    <dsp:sp modelId="{44D51A51-0B73-4C73-A0ED-FE89AF197186}">
      <dsp:nvSpPr>
        <dsp:cNvPr id="0" name=""/>
        <dsp:cNvSpPr/>
      </dsp:nvSpPr>
      <dsp:spPr>
        <a:xfrm rot="16200000">
          <a:off x="3406891" y="2421894"/>
          <a:ext cx="1472094" cy="177552"/>
        </a:xfrm>
        <a:prstGeom prst="rect">
          <a:avLst/>
        </a:prstGeom>
        <a:solidFill>
          <a:schemeClr val="accent5">
            <a:shade val="90000"/>
            <a:hueOff val="356079"/>
            <a:satOff val="-7604"/>
            <a:lumOff val="2837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59914E-27BD-4C26-AB41-78AD90AF394E}">
      <dsp:nvSpPr>
        <dsp:cNvPr id="0" name=""/>
        <dsp:cNvSpPr/>
      </dsp:nvSpPr>
      <dsp:spPr>
        <a:xfrm>
          <a:off x="3744625" y="2960661"/>
          <a:ext cx="1972801" cy="1183680"/>
        </a:xfrm>
        <a:prstGeom prst="roundRect">
          <a:avLst>
            <a:gd name="adj" fmla="val 10000"/>
          </a:avLst>
        </a:prstGeom>
        <a:solidFill>
          <a:schemeClr val="accent5">
            <a:shade val="50000"/>
            <a:hueOff val="301870"/>
            <a:satOff val="-7352"/>
            <a:lumOff val="321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His health deteriorated and he returned to the hospital</a:t>
          </a:r>
        </a:p>
      </dsp:txBody>
      <dsp:txXfrm>
        <a:off x="3779294" y="2995330"/>
        <a:ext cx="1903463" cy="1114342"/>
      </dsp:txXfrm>
    </dsp:sp>
    <dsp:sp modelId="{D03BAC32-5C86-4496-9193-FD62D74A8552}">
      <dsp:nvSpPr>
        <dsp:cNvPr id="0" name=""/>
        <dsp:cNvSpPr/>
      </dsp:nvSpPr>
      <dsp:spPr>
        <a:xfrm rot="16200000">
          <a:off x="3406891" y="942293"/>
          <a:ext cx="1472094" cy="177552"/>
        </a:xfrm>
        <a:prstGeom prst="rect">
          <a:avLst/>
        </a:prstGeom>
        <a:solidFill>
          <a:schemeClr val="accent5">
            <a:shade val="90000"/>
            <a:hueOff val="356079"/>
            <a:satOff val="-7604"/>
            <a:lumOff val="2837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0D9FBBC-6647-40F1-ACB5-C0067B89AE37}">
      <dsp:nvSpPr>
        <dsp:cNvPr id="0" name=""/>
        <dsp:cNvSpPr/>
      </dsp:nvSpPr>
      <dsp:spPr>
        <a:xfrm>
          <a:off x="3744625" y="1481060"/>
          <a:ext cx="1972801" cy="1183680"/>
        </a:xfrm>
        <a:prstGeom prst="roundRect">
          <a:avLst>
            <a:gd name="adj" fmla="val 10000"/>
          </a:avLst>
        </a:prstGeom>
        <a:solidFill>
          <a:schemeClr val="accent5">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The agency terminated him and cancelled his social security contributions (health care and social insurance), thus his care was no longer covered</a:t>
          </a:r>
        </a:p>
      </dsp:txBody>
      <dsp:txXfrm>
        <a:off x="3779294" y="1515729"/>
        <a:ext cx="1903463" cy="1114342"/>
      </dsp:txXfrm>
    </dsp:sp>
    <dsp:sp modelId="{C2E2ABB5-1CD2-4C21-9AF6-3514990DD35F}">
      <dsp:nvSpPr>
        <dsp:cNvPr id="0" name=""/>
        <dsp:cNvSpPr/>
      </dsp:nvSpPr>
      <dsp:spPr>
        <a:xfrm>
          <a:off x="4146692" y="202492"/>
          <a:ext cx="2616319" cy="177552"/>
        </a:xfrm>
        <a:prstGeom prst="rect">
          <a:avLst/>
        </a:prstGeom>
        <a:solidFill>
          <a:schemeClr val="accent5">
            <a:shade val="90000"/>
            <a:hueOff val="237386"/>
            <a:satOff val="-5069"/>
            <a:lumOff val="1891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D1B08F7-B48D-4A83-A65F-803C78CE40F5}">
      <dsp:nvSpPr>
        <dsp:cNvPr id="0" name=""/>
        <dsp:cNvSpPr/>
      </dsp:nvSpPr>
      <dsp:spPr>
        <a:xfrm>
          <a:off x="3744625" y="1459"/>
          <a:ext cx="1972801" cy="1183680"/>
        </a:xfrm>
        <a:prstGeom prst="roundRect">
          <a:avLst>
            <a:gd name="adj" fmla="val 10000"/>
          </a:avLst>
        </a:prstGeom>
        <a:solidFill>
          <a:schemeClr val="accent5">
            <a:shade val="50000"/>
            <a:hueOff val="301870"/>
            <a:satOff val="-7352"/>
            <a:lumOff val="321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The worker unfortunately died</a:t>
          </a:r>
        </a:p>
      </dsp:txBody>
      <dsp:txXfrm>
        <a:off x="3779294" y="36128"/>
        <a:ext cx="1903463" cy="1114342"/>
      </dsp:txXfrm>
    </dsp:sp>
    <dsp:sp modelId="{E071A8E2-8430-4544-914F-FAE1A48997F2}">
      <dsp:nvSpPr>
        <dsp:cNvPr id="0" name=""/>
        <dsp:cNvSpPr/>
      </dsp:nvSpPr>
      <dsp:spPr>
        <a:xfrm rot="5400000">
          <a:off x="6030717" y="942293"/>
          <a:ext cx="1472094" cy="177552"/>
        </a:xfrm>
        <a:prstGeom prst="rect">
          <a:avLst/>
        </a:prstGeom>
        <a:solidFill>
          <a:schemeClr val="accent5">
            <a:shade val="90000"/>
            <a:hueOff val="118693"/>
            <a:satOff val="-2535"/>
            <a:lumOff val="946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FBB134-65FF-4667-8056-90A41E77B8E2}">
      <dsp:nvSpPr>
        <dsp:cNvPr id="0" name=""/>
        <dsp:cNvSpPr/>
      </dsp:nvSpPr>
      <dsp:spPr>
        <a:xfrm>
          <a:off x="6368451" y="1459"/>
          <a:ext cx="1972801" cy="1183680"/>
        </a:xfrm>
        <a:prstGeom prst="roundRect">
          <a:avLst>
            <a:gd name="adj" fmla="val 10000"/>
          </a:avLst>
        </a:prstGeom>
        <a:solidFill>
          <a:schemeClr val="accent5">
            <a:shade val="50000"/>
            <a:hueOff val="201247"/>
            <a:satOff val="-4901"/>
            <a:lumOff val="2144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dirty="0"/>
            <a:t>With the legal support from an Austrian Trade Union, the widow makes a claim for care coverage and finally the company agrees to cover hospital costs.</a:t>
          </a:r>
        </a:p>
      </dsp:txBody>
      <dsp:txXfrm>
        <a:off x="6403120" y="36128"/>
        <a:ext cx="1903463" cy="1114342"/>
      </dsp:txXfrm>
    </dsp:sp>
    <dsp:sp modelId="{859C3141-56F6-4F11-80B2-FF5E13AAB519}">
      <dsp:nvSpPr>
        <dsp:cNvPr id="0" name=""/>
        <dsp:cNvSpPr/>
      </dsp:nvSpPr>
      <dsp:spPr>
        <a:xfrm>
          <a:off x="6368451" y="1481060"/>
          <a:ext cx="1972801" cy="1183680"/>
        </a:xfrm>
        <a:prstGeom prst="roundRect">
          <a:avLst>
            <a:gd name="adj" fmla="val 10000"/>
          </a:avLst>
        </a:prstGeom>
        <a:solidFill>
          <a:schemeClr val="accent5">
            <a:shade val="50000"/>
            <a:hueOff val="100623"/>
            <a:satOff val="-2451"/>
            <a:lumOff val="107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The child care benefits in case of a diseased parent remain outstanding.</a:t>
          </a:r>
        </a:p>
      </dsp:txBody>
      <dsp:txXfrm>
        <a:off x="6403120" y="1515729"/>
        <a:ext cx="1903463" cy="1114342"/>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a:t>Uredite slog naslova matrice</a:t>
            </a:r>
            <a:endParaRPr lang="en-GB"/>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67841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187353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a:t>Uredite slog naslova matrice</a:t>
            </a:r>
            <a:endParaRPr lang="en-GB"/>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52235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581336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a:t>Uredite slog naslova matrice</a:t>
            </a:r>
            <a:endParaRPr lang="en-GB"/>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Označba mesta datuma 3"/>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5" name="Označba mesta noge 4"/>
          <p:cNvSpPr>
            <a:spLocks noGrp="1"/>
          </p:cNvSpPr>
          <p:nvPr>
            <p:ph type="ftr" sz="quarter" idx="11"/>
          </p:nvPr>
        </p:nvSpPr>
        <p:spPr/>
        <p:txBody>
          <a:bodyPr/>
          <a:lstStyle/>
          <a:p>
            <a:endParaRPr lang="en-GB"/>
          </a:p>
        </p:txBody>
      </p:sp>
      <p:sp>
        <p:nvSpPr>
          <p:cNvPr id="6" name="Označba mesta številke diapozitiva 5"/>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975782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vsebine 2"/>
          <p:cNvSpPr>
            <a:spLocks noGrp="1"/>
          </p:cNvSpPr>
          <p:nvPr>
            <p:ph sz="half" idx="1"/>
          </p:nvPr>
        </p:nvSpPr>
        <p:spPr>
          <a:xfrm>
            <a:off x="838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vsebine 3"/>
          <p:cNvSpPr>
            <a:spLocks noGrp="1"/>
          </p:cNvSpPr>
          <p:nvPr>
            <p:ph sz="half" idx="2"/>
          </p:nvPr>
        </p:nvSpPr>
        <p:spPr>
          <a:xfrm>
            <a:off x="6172200" y="1825625"/>
            <a:ext cx="51816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5" name="Označba mesta datuma 4"/>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59606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a:t>Uredite slog naslova matrice</a:t>
            </a:r>
            <a:endParaRPr lang="en-GB"/>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7" name="Označba mesta datuma 6"/>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8" name="Označba mesta noge 7"/>
          <p:cNvSpPr>
            <a:spLocks noGrp="1"/>
          </p:cNvSpPr>
          <p:nvPr>
            <p:ph type="ftr" sz="quarter" idx="11"/>
          </p:nvPr>
        </p:nvSpPr>
        <p:spPr/>
        <p:txBody>
          <a:bodyPr/>
          <a:lstStyle/>
          <a:p>
            <a:endParaRPr lang="en-GB"/>
          </a:p>
        </p:txBody>
      </p:sp>
      <p:sp>
        <p:nvSpPr>
          <p:cNvPr id="9" name="Označba mesta številke diapozitiva 8"/>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418132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endParaRPr lang="en-GB"/>
          </a:p>
        </p:txBody>
      </p:sp>
      <p:sp>
        <p:nvSpPr>
          <p:cNvPr id="3" name="Označba mesta datuma 2"/>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4" name="Označba mesta noge 3"/>
          <p:cNvSpPr>
            <a:spLocks noGrp="1"/>
          </p:cNvSpPr>
          <p:nvPr>
            <p:ph type="ftr" sz="quarter" idx="11"/>
          </p:nvPr>
        </p:nvSpPr>
        <p:spPr/>
        <p:txBody>
          <a:bodyPr/>
          <a:lstStyle/>
          <a:p>
            <a:endParaRPr lang="en-GB"/>
          </a:p>
        </p:txBody>
      </p:sp>
      <p:sp>
        <p:nvSpPr>
          <p:cNvPr id="5" name="Označba mesta številke diapozitiva 4"/>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46265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3" name="Označba mesta noge 2"/>
          <p:cNvSpPr>
            <a:spLocks noGrp="1"/>
          </p:cNvSpPr>
          <p:nvPr>
            <p:ph type="ftr" sz="quarter" idx="11"/>
          </p:nvPr>
        </p:nvSpPr>
        <p:spPr/>
        <p:txBody>
          <a:bodyPr/>
          <a:lstStyle/>
          <a:p>
            <a:endParaRPr lang="en-GB"/>
          </a:p>
        </p:txBody>
      </p:sp>
      <p:sp>
        <p:nvSpPr>
          <p:cNvPr id="4" name="Označba mesta številke diapozitiva 3"/>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399224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endParaRPr lang="en-GB"/>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254085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a:t>Uredite slog naslova matrice</a:t>
            </a:r>
            <a:endParaRPr lang="en-GB"/>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Označba mesta datuma 4"/>
          <p:cNvSpPr>
            <a:spLocks noGrp="1"/>
          </p:cNvSpPr>
          <p:nvPr>
            <p:ph type="dt" sz="half" idx="10"/>
          </p:nvPr>
        </p:nvSpPr>
        <p:spPr/>
        <p:txBody>
          <a:bodyPr/>
          <a:lstStyle/>
          <a:p>
            <a:fld id="{D2654D73-83FD-4F41-9EE1-FF6B3F027002}" type="datetimeFigureOut">
              <a:rPr lang="en-GB" smtClean="0"/>
              <a:pPr/>
              <a:t>09/10/2018</a:t>
            </a:fld>
            <a:endParaRPr lang="en-GB"/>
          </a:p>
        </p:txBody>
      </p:sp>
      <p:sp>
        <p:nvSpPr>
          <p:cNvPr id="6" name="Označba mesta noge 5"/>
          <p:cNvSpPr>
            <a:spLocks noGrp="1"/>
          </p:cNvSpPr>
          <p:nvPr>
            <p:ph type="ftr" sz="quarter" idx="11"/>
          </p:nvPr>
        </p:nvSpPr>
        <p:spPr/>
        <p:txBody>
          <a:bodyPr/>
          <a:lstStyle/>
          <a:p>
            <a:endParaRPr lang="en-GB"/>
          </a:p>
        </p:txBody>
      </p:sp>
      <p:sp>
        <p:nvSpPr>
          <p:cNvPr id="7" name="Označba mesta številke diapozitiva 6"/>
          <p:cNvSpPr>
            <a:spLocks noGrp="1"/>
          </p:cNvSpPr>
          <p:nvPr>
            <p:ph type="sldNum" sz="quarter" idx="12"/>
          </p:nvPr>
        </p:nvSpPr>
        <p:spPr/>
        <p:txBody>
          <a:bodyPr/>
          <a:lstStyle/>
          <a:p>
            <a:fld id="{66A1C319-F902-4B62-A97C-5C452C00A2EF}" type="slidenum">
              <a:rPr lang="en-GB" smtClean="0"/>
              <a:pPr/>
              <a:t>‹#›</a:t>
            </a:fld>
            <a:endParaRPr lang="en-GB"/>
          </a:p>
        </p:txBody>
      </p:sp>
    </p:spTree>
    <p:extLst>
      <p:ext uri="{BB962C8B-B14F-4D97-AF65-F5344CB8AC3E}">
        <p14:creationId xmlns:p14="http://schemas.microsoft.com/office/powerpoint/2010/main" val="4248176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endParaRPr lang="en-GB"/>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GB"/>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654D73-83FD-4F41-9EE1-FF6B3F027002}" type="datetimeFigureOut">
              <a:rPr lang="en-GB" smtClean="0"/>
              <a:pPr/>
              <a:t>09/10/2018</a:t>
            </a:fld>
            <a:endParaRPr lang="en-GB"/>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1C319-F902-4B62-A97C-5C452C00A2EF}" type="slidenum">
              <a:rPr lang="en-GB" smtClean="0"/>
              <a:pPr/>
              <a:t>‹#›</a:t>
            </a:fld>
            <a:endParaRPr lang="en-GB"/>
          </a:p>
        </p:txBody>
      </p:sp>
    </p:spTree>
    <p:extLst>
      <p:ext uri="{BB962C8B-B14F-4D97-AF65-F5344CB8AC3E}">
        <p14:creationId xmlns:p14="http://schemas.microsoft.com/office/powerpoint/2010/main" val="2819957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4.gif"/><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chart" Target="../charts/chart2.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4079" y="-85344"/>
            <a:ext cx="12756079" cy="6858000"/>
          </a:xfrm>
          <a:prstGeom prst="rect">
            <a:avLst/>
          </a:prstGeom>
        </p:spPr>
      </p:pic>
      <p:sp>
        <p:nvSpPr>
          <p:cNvPr id="5" name="PoljeZBesedilom 4"/>
          <p:cNvSpPr txBox="1"/>
          <p:nvPr/>
        </p:nvSpPr>
        <p:spPr>
          <a:xfrm>
            <a:off x="243398" y="5608034"/>
            <a:ext cx="11848940" cy="738664"/>
          </a:xfrm>
          <a:prstGeom prst="rect">
            <a:avLst/>
          </a:prstGeom>
          <a:noFill/>
        </p:spPr>
        <p:txBody>
          <a:bodyPr wrap="square" rtlCol="0">
            <a:spAutoFit/>
          </a:bodyPr>
          <a:lstStyle/>
          <a:p>
            <a:r>
              <a:rPr lang="en-GB" sz="1400" b="1" dirty="0">
                <a:latin typeface="Lato" panose="020F0502020204030203" pitchFamily="34" charset="0"/>
                <a:ea typeface="Lato" panose="020F0502020204030203" pitchFamily="34" charset="0"/>
                <a:cs typeface="Lato" panose="020F0502020204030203" pitchFamily="34" charset="0"/>
              </a:rPr>
              <a:t>POOSH  </a:t>
            </a:r>
            <a:endParaRPr lang="sl-SI" sz="1400" b="1" dirty="0">
              <a:latin typeface="Lato" panose="020F0502020204030203" pitchFamily="34" charset="0"/>
              <a:ea typeface="Lato" panose="020F0502020204030203" pitchFamily="34" charset="0"/>
              <a:cs typeface="Lato" panose="020F0502020204030203" pitchFamily="34" charset="0"/>
            </a:endParaRPr>
          </a:p>
          <a:p>
            <a:r>
              <a:rPr lang="en-GB" sz="1400" b="1" dirty="0">
                <a:latin typeface="Lato" panose="020F0502020204030203" pitchFamily="34" charset="0"/>
                <a:ea typeface="Lato" panose="020F0502020204030203" pitchFamily="34" charset="0"/>
                <a:cs typeface="Lato" panose="020F0502020204030203" pitchFamily="34" charset="0"/>
              </a:rPr>
              <a:t>Occupational Safety and Health of Posted Workers: </a:t>
            </a:r>
            <a:endParaRPr lang="sl-SI" sz="1400" b="1" dirty="0">
              <a:latin typeface="Lato" panose="020F0502020204030203" pitchFamily="34" charset="0"/>
              <a:ea typeface="Lato" panose="020F0502020204030203" pitchFamily="34" charset="0"/>
              <a:cs typeface="Lato" panose="020F0502020204030203" pitchFamily="34" charset="0"/>
            </a:endParaRPr>
          </a:p>
          <a:p>
            <a:r>
              <a:rPr lang="en-GB" sz="1400" dirty="0">
                <a:latin typeface="Lato" panose="020F0502020204030203" pitchFamily="34" charset="0"/>
                <a:ea typeface="Lato" panose="020F0502020204030203" pitchFamily="34" charset="0"/>
                <a:cs typeface="Lato" panose="020F0502020204030203" pitchFamily="34" charset="0"/>
              </a:rPr>
              <a:t>Depicting the existing</a:t>
            </a:r>
            <a:r>
              <a:rPr lang="sl-SI" sz="1400" dirty="0">
                <a:latin typeface="Lato" panose="020F0502020204030203" pitchFamily="34" charset="0"/>
                <a:ea typeface="Lato" panose="020F0502020204030203" pitchFamily="34" charset="0"/>
                <a:cs typeface="Lato" panose="020F0502020204030203" pitchFamily="34" charset="0"/>
              </a:rPr>
              <a:t> </a:t>
            </a:r>
            <a:r>
              <a:rPr lang="en-GB" sz="1400" dirty="0">
                <a:latin typeface="Lato" panose="020F0502020204030203" pitchFamily="34" charset="0"/>
                <a:ea typeface="Lato" panose="020F0502020204030203" pitchFamily="34" charset="0"/>
                <a:cs typeface="Lato" panose="020F0502020204030203" pitchFamily="34" charset="0"/>
              </a:rPr>
              <a:t>and future challenges in assuring decent working</a:t>
            </a:r>
            <a:r>
              <a:rPr lang="sl-SI" sz="1400" b="1" dirty="0">
                <a:solidFill>
                  <a:srgbClr val="002060"/>
                </a:solidFill>
                <a:latin typeface="Lato" panose="020F0502020204030203" pitchFamily="34" charset="0"/>
              </a:rPr>
              <a:t> </a:t>
            </a:r>
            <a:r>
              <a:rPr lang="en-GB" sz="1400" dirty="0">
                <a:latin typeface="Lato" panose="020F0502020204030203" pitchFamily="34" charset="0"/>
                <a:ea typeface="Lato" panose="020F0502020204030203" pitchFamily="34" charset="0"/>
                <a:cs typeface="Lato" panose="020F0502020204030203" pitchFamily="34" charset="0"/>
              </a:rPr>
              <a:t>conditions and wellbeing of workers in hazardous sectors.</a:t>
            </a:r>
          </a:p>
        </p:txBody>
      </p:sp>
      <p:pic>
        <p:nvPicPr>
          <p:cNvPr id="6" name="Slika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4275" y="490719"/>
            <a:ext cx="510154" cy="693615"/>
          </a:xfrm>
          <a:prstGeom prst="rect">
            <a:avLst/>
          </a:prstGeom>
        </p:spPr>
      </p:pic>
      <p:sp>
        <p:nvSpPr>
          <p:cNvPr id="2" name="Rectangle 1"/>
          <p:cNvSpPr/>
          <p:nvPr/>
        </p:nvSpPr>
        <p:spPr>
          <a:xfrm>
            <a:off x="383564" y="2330299"/>
            <a:ext cx="10314916" cy="584775"/>
          </a:xfrm>
          <a:prstGeom prst="rect">
            <a:avLst/>
          </a:prstGeom>
        </p:spPr>
        <p:txBody>
          <a:bodyPr wrap="square">
            <a:spAutoFit/>
          </a:bodyPr>
          <a:lstStyle/>
          <a:p>
            <a:pPr lvl="0"/>
            <a:r>
              <a:rPr lang="sl-SI" sz="3200" b="1" dirty="0">
                <a:solidFill>
                  <a:srgbClr val="002060"/>
                </a:solidFill>
                <a:latin typeface="Montserrat" panose="00000500000000000000" pitchFamily="50" charset="0"/>
              </a:rPr>
              <a:t>WP4</a:t>
            </a:r>
            <a:r>
              <a:rPr lang="en-GB" sz="3200" b="1" dirty="0">
                <a:solidFill>
                  <a:srgbClr val="002060"/>
                </a:solidFill>
                <a:latin typeface="Montserrat" panose="00000500000000000000" pitchFamily="50" charset="0"/>
              </a:rPr>
              <a:t>: Case Study Slovakia</a:t>
            </a:r>
          </a:p>
        </p:txBody>
      </p:sp>
      <p:sp>
        <p:nvSpPr>
          <p:cNvPr id="7" name="Rectangle 6"/>
          <p:cNvSpPr/>
          <p:nvPr/>
        </p:nvSpPr>
        <p:spPr>
          <a:xfrm>
            <a:off x="431074" y="3174275"/>
            <a:ext cx="8752114" cy="1938992"/>
          </a:xfrm>
          <a:prstGeom prst="rect">
            <a:avLst/>
          </a:prstGeom>
        </p:spPr>
        <p:txBody>
          <a:bodyPr wrap="square">
            <a:spAutoFit/>
          </a:bodyPr>
          <a:lstStyle/>
          <a:p>
            <a:pPr lvl="0"/>
            <a:endParaRPr lang="en-GB" sz="2000" dirty="0">
              <a:solidFill>
                <a:srgbClr val="002060"/>
              </a:solidFill>
              <a:latin typeface="Montserrat" panose="00000500000000000000" pitchFamily="50" charset="0"/>
            </a:endParaRPr>
          </a:p>
          <a:p>
            <a:pPr lvl="0"/>
            <a:r>
              <a:rPr lang="en-GB" sz="2000" dirty="0">
                <a:solidFill>
                  <a:srgbClr val="002060"/>
                </a:solidFill>
                <a:latin typeface="Montserrat" panose="00000500000000000000" pitchFamily="50" charset="0"/>
              </a:rPr>
              <a:t>Venice 11 October 2018</a:t>
            </a:r>
          </a:p>
          <a:p>
            <a:pPr lvl="0"/>
            <a:endParaRPr lang="en-GB" sz="2000" dirty="0">
              <a:solidFill>
                <a:srgbClr val="002060"/>
              </a:solidFill>
              <a:latin typeface="Montserrat" panose="00000500000000000000" pitchFamily="50" charset="0"/>
            </a:endParaRPr>
          </a:p>
          <a:p>
            <a:pPr lvl="0"/>
            <a:r>
              <a:rPr lang="en-GB" sz="2000" b="1" dirty="0">
                <a:solidFill>
                  <a:srgbClr val="002060"/>
                </a:solidFill>
                <a:latin typeface="Montserrat" panose="00000500000000000000" pitchFamily="50" charset="0"/>
              </a:rPr>
              <a:t>Sonila Danaj</a:t>
            </a:r>
            <a:endParaRPr lang="en-GB" sz="2000" dirty="0">
              <a:solidFill>
                <a:srgbClr val="002060"/>
              </a:solidFill>
              <a:latin typeface="Montserrat" panose="00000500000000000000" pitchFamily="50" charset="0"/>
            </a:endParaRPr>
          </a:p>
          <a:p>
            <a:pPr lvl="0"/>
            <a:r>
              <a:rPr lang="en-GB" sz="2000" i="1" dirty="0">
                <a:solidFill>
                  <a:srgbClr val="002060"/>
                </a:solidFill>
                <a:latin typeface="Montserrat" panose="00000500000000000000" pitchFamily="50" charset="0"/>
              </a:rPr>
              <a:t>European Centre for Social Welfare Policy and Research</a:t>
            </a:r>
          </a:p>
          <a:p>
            <a:pPr lvl="0"/>
            <a:r>
              <a:rPr lang="en-GB" sz="2000" dirty="0">
                <a:solidFill>
                  <a:srgbClr val="002060"/>
                </a:solidFill>
                <a:latin typeface="Montserrat" panose="00000500000000000000" pitchFamily="50" charset="0"/>
              </a:rPr>
              <a:t>danaj@euro.centre.org</a:t>
            </a:r>
          </a:p>
        </p:txBody>
      </p:sp>
      <p:sp>
        <p:nvSpPr>
          <p:cNvPr id="8" name="Pravokotnik 7"/>
          <p:cNvSpPr/>
          <p:nvPr/>
        </p:nvSpPr>
        <p:spPr>
          <a:xfrm>
            <a:off x="350194" y="2346238"/>
            <a:ext cx="53395" cy="680794"/>
          </a:xfrm>
          <a:prstGeom prst="rect">
            <a:avLst/>
          </a:prstGeom>
          <a:solidFill>
            <a:srgbClr val="92D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pic>
        <p:nvPicPr>
          <p:cNvPr id="11" name="Slika 10"/>
          <p:cNvPicPr>
            <a:picLocks noChangeAspect="1"/>
          </p:cNvPicPr>
          <p:nvPr/>
        </p:nvPicPr>
        <p:blipFill>
          <a:blip r:embed="rId4" cstate="print"/>
          <a:stretch>
            <a:fillRect/>
          </a:stretch>
        </p:blipFill>
        <p:spPr>
          <a:xfrm>
            <a:off x="350194" y="558722"/>
            <a:ext cx="1488131" cy="481732"/>
          </a:xfrm>
          <a:prstGeom prst="rect">
            <a:avLst/>
          </a:prstGeom>
        </p:spPr>
      </p:pic>
    </p:spTree>
    <p:extLst>
      <p:ext uri="{BB962C8B-B14F-4D97-AF65-F5344CB8AC3E}">
        <p14:creationId xmlns:p14="http://schemas.microsoft.com/office/powerpoint/2010/main" val="4237219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53" y="0"/>
            <a:ext cx="12192000" cy="6858000"/>
          </a:xfrm>
          <a:prstGeom prst="rect">
            <a:avLst/>
          </a:prstGeom>
        </p:spPr>
      </p:pic>
      <p:sp>
        <p:nvSpPr>
          <p:cNvPr id="4" name="PoljeZBesedilom 3"/>
          <p:cNvSpPr txBox="1"/>
          <p:nvPr/>
        </p:nvSpPr>
        <p:spPr>
          <a:xfrm>
            <a:off x="461554" y="2200034"/>
            <a:ext cx="10986734"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Slovakia ranked 6</a:t>
            </a:r>
            <a:r>
              <a:rPr lang="en-GB" b="1" baseline="30000" dirty="0">
                <a:latin typeface="Lato" panose="020F0502020204030203"/>
              </a:rPr>
              <a:t>th</a:t>
            </a:r>
            <a:r>
              <a:rPr lang="en-GB" b="1" dirty="0">
                <a:latin typeface="Lato" panose="020F0502020204030203"/>
              </a:rPr>
              <a:t> in 2015 and 7</a:t>
            </a:r>
            <a:r>
              <a:rPr lang="en-GB" b="1" baseline="30000" dirty="0">
                <a:latin typeface="Lato" panose="020F0502020204030203"/>
              </a:rPr>
              <a:t>th</a:t>
            </a:r>
            <a:r>
              <a:rPr lang="en-GB" b="1" dirty="0">
                <a:latin typeface="Lato" panose="020F0502020204030203"/>
              </a:rPr>
              <a:t> in 2016 as a sending country </a:t>
            </a:r>
            <a:endParaRPr lang="en-GB"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1" name="PoljeZBesedilom 10"/>
          <p:cNvSpPr txBox="1"/>
          <p:nvPr/>
        </p:nvSpPr>
        <p:spPr>
          <a:xfrm>
            <a:off x="461554" y="2752370"/>
            <a:ext cx="10742894"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2017: population 5.4 million, working age population 2.5 million, employment 66.2%,   </a:t>
            </a:r>
          </a:p>
          <a:p>
            <a:pPr lvl="0"/>
            <a:r>
              <a:rPr lang="en-GB" b="1" dirty="0">
                <a:latin typeface="Lato" panose="020F0502020204030203"/>
              </a:rPr>
              <a:t>              150,000 working abroad</a:t>
            </a:r>
            <a:endParaRPr lang="en-GB"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3" name="PoljeZBesedilom 12"/>
          <p:cNvSpPr txBox="1"/>
          <p:nvPr/>
        </p:nvSpPr>
        <p:spPr>
          <a:xfrm>
            <a:off x="429370" y="3341398"/>
            <a:ext cx="11301076"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Main sectors: manufacturing, wholesale and retail, transportation and storage</a:t>
            </a:r>
            <a:endParaRPr lang="en-GB" b="1" dirty="0">
              <a:latin typeface="Lato" panose="020F0502020204030203"/>
              <a:ea typeface="Lato" panose="020F0502020204030203" pitchFamily="34" charset="0"/>
              <a:cs typeface="Lato" panose="020F0502020204030203" pitchFamily="34" charset="0"/>
            </a:endParaRPr>
          </a:p>
        </p:txBody>
      </p:sp>
      <p:sp>
        <p:nvSpPr>
          <p:cNvPr id="15" name="PoljeZBesedilom 14"/>
          <p:cNvSpPr txBox="1"/>
          <p:nvPr/>
        </p:nvSpPr>
        <p:spPr>
          <a:xfrm>
            <a:off x="429370" y="3986067"/>
            <a:ext cx="11018918"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Important sending country for posting, BUT receiving mostly temporary TCN workers: RS, </a:t>
            </a:r>
            <a:r>
              <a:rPr lang="en-GB" b="1" dirty="0" err="1">
                <a:latin typeface="Lato" panose="020F0502020204030203"/>
              </a:rPr>
              <a:t>BiH</a:t>
            </a:r>
            <a:r>
              <a:rPr lang="en-GB" b="1" dirty="0">
                <a:latin typeface="Lato" panose="020F0502020204030203"/>
              </a:rPr>
              <a:t>, UA</a:t>
            </a:r>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7" name="Naslov 1"/>
          <p:cNvSpPr txBox="1">
            <a:spLocks/>
          </p:cNvSpPr>
          <p:nvPr/>
        </p:nvSpPr>
        <p:spPr>
          <a:xfrm>
            <a:off x="1524000" y="848040"/>
            <a:ext cx="9144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accent1"/>
                </a:solidFill>
                <a:latin typeface="Montserrat" panose="00000500000000000000" pitchFamily="50" charset="0"/>
              </a:rPr>
              <a:t>/</a:t>
            </a:r>
            <a:r>
              <a:rPr lang="en-GB" sz="3600" b="1" dirty="0">
                <a:solidFill>
                  <a:schemeClr val="accent6"/>
                </a:solidFill>
                <a:latin typeface="Montserrat" panose="00000500000000000000" pitchFamily="50" charset="0"/>
              </a:rPr>
              <a:t>/</a:t>
            </a:r>
            <a:r>
              <a:rPr lang="sl-SI" sz="3600" b="1" dirty="0">
                <a:solidFill>
                  <a:schemeClr val="accent6"/>
                </a:solidFill>
                <a:latin typeface="Montserrat" panose="00000500000000000000" pitchFamily="50" charset="0"/>
              </a:rPr>
              <a:t> </a:t>
            </a:r>
            <a:r>
              <a:rPr lang="en-GB" sz="3600" b="1" dirty="0">
                <a:solidFill>
                  <a:schemeClr val="accent6"/>
                </a:solidFill>
                <a:latin typeface="Montserrat" panose="00000500000000000000" pitchFamily="50" charset="0"/>
              </a:rPr>
              <a:t>Case and Method</a:t>
            </a:r>
            <a:endParaRPr lang="en-GB" sz="3600" b="1" dirty="0">
              <a:solidFill>
                <a:srgbClr val="000066"/>
              </a:solidFill>
              <a:latin typeface="Montserrat" panose="00000500000000000000" pitchFamily="50" charset="0"/>
            </a:endParaRPr>
          </a:p>
        </p:txBody>
      </p:sp>
      <p:sp>
        <p:nvSpPr>
          <p:cNvPr id="9" name="PoljeZBesedilom 14">
            <a:extLst>
              <a:ext uri="{FF2B5EF4-FFF2-40B4-BE49-F238E27FC236}">
                <a16:creationId xmlns:a16="http://schemas.microsoft.com/office/drawing/2014/main" id="{434AF461-0781-49E9-B8B9-4F1F8D7C6EAF}"/>
              </a:ext>
            </a:extLst>
          </p:cNvPr>
          <p:cNvSpPr txBox="1"/>
          <p:nvPr/>
        </p:nvSpPr>
        <p:spPr>
          <a:xfrm>
            <a:off x="581769" y="4758670"/>
            <a:ext cx="11400847"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16</a:t>
            </a:r>
            <a:r>
              <a:rPr lang="en-GB" b="1" dirty="0">
                <a:solidFill>
                  <a:schemeClr val="accent6"/>
                </a:solidFill>
                <a:latin typeface="Montserrat" panose="00000500000000000000" pitchFamily="50" charset="0"/>
              </a:rPr>
              <a:t> </a:t>
            </a:r>
            <a:r>
              <a:rPr lang="en-GB" b="1" dirty="0">
                <a:latin typeface="Lato" panose="020F0502020204030203"/>
              </a:rPr>
              <a:t>Interviews 06.2017-02.2018 with: </a:t>
            </a:r>
            <a:r>
              <a:rPr lang="en-GB" dirty="0">
                <a:latin typeface="Lato" panose="020F0502020204030203"/>
              </a:rPr>
              <a:t>Labour Inspectorate (2), Trade Union (2), Employer organisation (2), </a:t>
            </a:r>
          </a:p>
          <a:p>
            <a:pPr lvl="0"/>
            <a:r>
              <a:rPr lang="en-GB" dirty="0">
                <a:latin typeface="Lato" panose="020F0502020204030203"/>
              </a:rPr>
              <a:t>                                         Expert (2), Political advisor (1); Posted/Migrant workers (6), widow of posted worker (1)</a:t>
            </a:r>
          </a:p>
          <a:p>
            <a:pPr lvl="0"/>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035063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lika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77" y="26010"/>
            <a:ext cx="12192000" cy="6858000"/>
          </a:xfrm>
          <a:prstGeom prst="rect">
            <a:avLst/>
          </a:prstGeom>
        </p:spPr>
      </p:pic>
      <p:sp>
        <p:nvSpPr>
          <p:cNvPr id="17" name="Naslov 1"/>
          <p:cNvSpPr txBox="1">
            <a:spLocks/>
          </p:cNvSpPr>
          <p:nvPr/>
        </p:nvSpPr>
        <p:spPr>
          <a:xfrm>
            <a:off x="1524000" y="848040"/>
            <a:ext cx="9144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600" b="1" dirty="0">
                <a:solidFill>
                  <a:schemeClr val="accent1"/>
                </a:solidFill>
                <a:latin typeface="Montserrat" panose="00000500000000000000" pitchFamily="50" charset="0"/>
              </a:rPr>
              <a:t>/</a:t>
            </a:r>
            <a:r>
              <a:rPr lang="en-GB" sz="3600" b="1" dirty="0">
                <a:solidFill>
                  <a:schemeClr val="accent6"/>
                </a:solidFill>
                <a:latin typeface="Montserrat" panose="00000500000000000000" pitchFamily="50" charset="0"/>
              </a:rPr>
              <a:t>/</a:t>
            </a:r>
            <a:r>
              <a:rPr lang="sl-SI" sz="3600" b="1" dirty="0">
                <a:solidFill>
                  <a:schemeClr val="accent6"/>
                </a:solidFill>
                <a:latin typeface="Montserrat" panose="00000500000000000000" pitchFamily="50" charset="0"/>
              </a:rPr>
              <a:t> </a:t>
            </a:r>
            <a:r>
              <a:rPr lang="en-GB" sz="3600" b="1" dirty="0">
                <a:solidFill>
                  <a:schemeClr val="accent6"/>
                </a:solidFill>
                <a:latin typeface="Montserrat" panose="00000500000000000000" pitchFamily="50" charset="0"/>
              </a:rPr>
              <a:t>Posting to and from Slovakia</a:t>
            </a:r>
            <a:endParaRPr lang="en-GB" sz="3600" b="1" dirty="0">
              <a:solidFill>
                <a:srgbClr val="000066"/>
              </a:solidFill>
              <a:latin typeface="Montserrat" panose="00000500000000000000" pitchFamily="50" charset="0"/>
            </a:endParaRPr>
          </a:p>
        </p:txBody>
      </p:sp>
      <p:sp>
        <p:nvSpPr>
          <p:cNvPr id="12" name="Rounded Rectangle 11"/>
          <p:cNvSpPr/>
          <p:nvPr/>
        </p:nvSpPr>
        <p:spPr>
          <a:xfrm>
            <a:off x="87483" y="5047101"/>
            <a:ext cx="1702596" cy="127765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Industry, Construction, Commerce, Other services</a:t>
            </a:r>
            <a:endParaRPr lang="en-US" dirty="0">
              <a:solidFill>
                <a:schemeClr val="tx1"/>
              </a:solidFill>
            </a:endParaRPr>
          </a:p>
        </p:txBody>
      </p:sp>
      <p:sp>
        <p:nvSpPr>
          <p:cNvPr id="16" name="TextBox 15"/>
          <p:cNvSpPr txBox="1"/>
          <p:nvPr/>
        </p:nvSpPr>
        <p:spPr>
          <a:xfrm>
            <a:off x="-309998" y="4725164"/>
            <a:ext cx="2588712" cy="461665"/>
          </a:xfrm>
          <a:prstGeom prst="rect">
            <a:avLst/>
          </a:prstGeom>
          <a:noFill/>
        </p:spPr>
        <p:txBody>
          <a:bodyPr wrap="square" rtlCol="0">
            <a:spAutoFit/>
          </a:bodyPr>
          <a:lstStyle/>
          <a:p>
            <a:pPr algn="ctr"/>
            <a:r>
              <a:rPr lang="en-US" sz="2400" b="1" dirty="0"/>
              <a:t>Main sectors</a:t>
            </a:r>
          </a:p>
        </p:txBody>
      </p:sp>
      <p:sp>
        <p:nvSpPr>
          <p:cNvPr id="20" name="TextBox 19"/>
          <p:cNvSpPr txBox="1"/>
          <p:nvPr/>
        </p:nvSpPr>
        <p:spPr>
          <a:xfrm>
            <a:off x="10154597" y="4781429"/>
            <a:ext cx="1855445" cy="461665"/>
          </a:xfrm>
          <a:prstGeom prst="rect">
            <a:avLst/>
          </a:prstGeom>
          <a:noFill/>
        </p:spPr>
        <p:txBody>
          <a:bodyPr wrap="square" rtlCol="0">
            <a:spAutoFit/>
          </a:bodyPr>
          <a:lstStyle/>
          <a:p>
            <a:pPr algn="ctr"/>
            <a:r>
              <a:rPr lang="en-US" sz="2400" b="1" dirty="0"/>
              <a:t>Main sectors</a:t>
            </a:r>
          </a:p>
        </p:txBody>
      </p:sp>
      <p:sp>
        <p:nvSpPr>
          <p:cNvPr id="21" name="Rounded Rectangle 20"/>
          <p:cNvSpPr/>
          <p:nvPr/>
        </p:nvSpPr>
        <p:spPr>
          <a:xfrm>
            <a:off x="10357771" y="5022431"/>
            <a:ext cx="1724255" cy="148822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Industry, Construction, Education, Other services</a:t>
            </a:r>
            <a:endParaRPr lang="en-US" dirty="0">
              <a:solidFill>
                <a:schemeClr val="tx1"/>
              </a:solidFill>
            </a:endParaRPr>
          </a:p>
        </p:txBody>
      </p:sp>
      <p:pic>
        <p:nvPicPr>
          <p:cNvPr id="3" name="Picture 2" descr="A close up of a map&#10;&#10;Description generated with high confidence">
            <a:extLst>
              <a:ext uri="{FF2B5EF4-FFF2-40B4-BE49-F238E27FC236}">
                <a16:creationId xmlns:a16="http://schemas.microsoft.com/office/drawing/2014/main" id="{9BEBA8EC-9DC9-4847-BCF9-E0918E1CA1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4217" y="2568919"/>
            <a:ext cx="7482654" cy="3680176"/>
          </a:xfrm>
          <a:prstGeom prst="rect">
            <a:avLst/>
          </a:prstGeom>
        </p:spPr>
      </p:pic>
      <p:sp>
        <p:nvSpPr>
          <p:cNvPr id="14" name="Rounded Rectangle 13"/>
          <p:cNvSpPr/>
          <p:nvPr/>
        </p:nvSpPr>
        <p:spPr>
          <a:xfrm>
            <a:off x="173878" y="2567500"/>
            <a:ext cx="1489395" cy="177502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Germany, Austria, Czech Rep, Belgium,</a:t>
            </a:r>
          </a:p>
          <a:p>
            <a:pPr algn="ctr"/>
            <a:r>
              <a:rPr lang="en-GB" dirty="0">
                <a:solidFill>
                  <a:schemeClr val="tx1"/>
                </a:solidFill>
              </a:rPr>
              <a:t>France, Netherlands</a:t>
            </a:r>
            <a:endParaRPr lang="en-US" dirty="0">
              <a:solidFill>
                <a:schemeClr val="tx1"/>
              </a:solidFill>
            </a:endParaRPr>
          </a:p>
        </p:txBody>
      </p:sp>
      <p:graphicFrame>
        <p:nvGraphicFramePr>
          <p:cNvPr id="18" name="Diagram 17"/>
          <p:cNvGraphicFramePr/>
          <p:nvPr>
            <p:extLst>
              <p:ext uri="{D42A27DB-BD31-4B8C-83A1-F6EECF244321}">
                <p14:modId xmlns:p14="http://schemas.microsoft.com/office/powerpoint/2010/main" val="1414502208"/>
              </p:ext>
            </p:extLst>
          </p:nvPr>
        </p:nvGraphicFramePr>
        <p:xfrm>
          <a:off x="7296276" y="1751174"/>
          <a:ext cx="4508458" cy="29146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0" name="Diagram 9"/>
          <p:cNvGraphicFramePr/>
          <p:nvPr>
            <p:extLst>
              <p:ext uri="{D42A27DB-BD31-4B8C-83A1-F6EECF244321}">
                <p14:modId xmlns:p14="http://schemas.microsoft.com/office/powerpoint/2010/main" val="1865473074"/>
              </p:ext>
            </p:extLst>
          </p:nvPr>
        </p:nvGraphicFramePr>
        <p:xfrm>
          <a:off x="-409481" y="2088444"/>
          <a:ext cx="4889256" cy="368017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9" name="Rounded Rectangle 18"/>
          <p:cNvSpPr/>
          <p:nvPr/>
        </p:nvSpPr>
        <p:spPr>
          <a:xfrm>
            <a:off x="10388056" y="2685933"/>
            <a:ext cx="1767275" cy="184091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Germany, Poland,</a:t>
            </a:r>
          </a:p>
          <a:p>
            <a:pPr algn="ctr"/>
            <a:r>
              <a:rPr lang="it-IT" dirty="0">
                <a:solidFill>
                  <a:schemeClr val="tx1"/>
                </a:solidFill>
              </a:rPr>
              <a:t>Czech Rep, Slovenia, Austria, France, Spain, Italy, Romania, Hungary</a:t>
            </a:r>
            <a:endParaRPr lang="en-US" dirty="0">
              <a:solidFill>
                <a:schemeClr val="tx1"/>
              </a:solidFill>
            </a:endParaRPr>
          </a:p>
        </p:txBody>
      </p:sp>
      <p:graphicFrame>
        <p:nvGraphicFramePr>
          <p:cNvPr id="25" name="Chart 24">
            <a:extLst>
              <a:ext uri="{FF2B5EF4-FFF2-40B4-BE49-F238E27FC236}">
                <a16:creationId xmlns:a16="http://schemas.microsoft.com/office/drawing/2014/main" id="{A351A1B1-39CD-4EFF-92E7-546258589AE2}"/>
              </a:ext>
            </a:extLst>
          </p:cNvPr>
          <p:cNvGraphicFramePr>
            <a:graphicFrameLocks/>
          </p:cNvGraphicFramePr>
          <p:nvPr>
            <p:extLst>
              <p:ext uri="{D42A27DB-BD31-4B8C-83A1-F6EECF244321}">
                <p14:modId xmlns:p14="http://schemas.microsoft.com/office/powerpoint/2010/main" val="3105890228"/>
              </p:ext>
            </p:extLst>
          </p:nvPr>
        </p:nvGraphicFramePr>
        <p:xfrm>
          <a:off x="4270527" y="2683750"/>
          <a:ext cx="2740149" cy="2652621"/>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26" name="Chart 25">
            <a:extLst>
              <a:ext uri="{FF2B5EF4-FFF2-40B4-BE49-F238E27FC236}">
                <a16:creationId xmlns:a16="http://schemas.microsoft.com/office/drawing/2014/main" id="{911E52A9-1E82-491B-AB34-4BACD0391B74}"/>
              </a:ext>
            </a:extLst>
          </p:cNvPr>
          <p:cNvGraphicFramePr>
            <a:graphicFrameLocks/>
          </p:cNvGraphicFramePr>
          <p:nvPr>
            <p:extLst>
              <p:ext uri="{D42A27DB-BD31-4B8C-83A1-F6EECF244321}">
                <p14:modId xmlns:p14="http://schemas.microsoft.com/office/powerpoint/2010/main" val="1019431766"/>
              </p:ext>
            </p:extLst>
          </p:nvPr>
        </p:nvGraphicFramePr>
        <p:xfrm>
          <a:off x="4517247" y="2328444"/>
          <a:ext cx="2918302" cy="2914650"/>
        </p:xfrm>
        <a:graphic>
          <a:graphicData uri="http://schemas.openxmlformats.org/drawingml/2006/chart">
            <c:chart xmlns:c="http://schemas.openxmlformats.org/drawingml/2006/chart" xmlns:r="http://schemas.openxmlformats.org/officeDocument/2006/relationships" r:id="rId15"/>
          </a:graphicData>
        </a:graphic>
      </p:graphicFrame>
    </p:spTree>
    <p:extLst>
      <p:ext uri="{BB962C8B-B14F-4D97-AF65-F5344CB8AC3E}">
        <p14:creationId xmlns:p14="http://schemas.microsoft.com/office/powerpoint/2010/main" val="298857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6"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345C-1C0E-4487-9535-54AA7432696A}"/>
              </a:ext>
            </a:extLst>
          </p:cNvPr>
          <p:cNvSpPr>
            <a:spLocks noGrp="1"/>
          </p:cNvSpPr>
          <p:nvPr>
            <p:ph type="title"/>
          </p:nvPr>
        </p:nvSpPr>
        <p:spPr/>
        <p:txBody>
          <a:bodyPr/>
          <a:lstStyle/>
          <a:p>
            <a:pPr algn="ctr"/>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a:t>
            </a:r>
            <a:r>
              <a:rPr lang="sl-SI" b="1" dirty="0">
                <a:solidFill>
                  <a:schemeClr val="accent6"/>
                </a:solidFill>
                <a:latin typeface="Montserrat" panose="00000500000000000000" pitchFamily="50" charset="0"/>
              </a:rPr>
              <a:t> </a:t>
            </a:r>
            <a:r>
              <a:rPr lang="en-GB" b="1" dirty="0">
                <a:solidFill>
                  <a:schemeClr val="accent6"/>
                </a:solidFill>
                <a:latin typeface="Montserrat" panose="00000500000000000000" pitchFamily="50" charset="0"/>
              </a:rPr>
              <a:t>Sectors</a:t>
            </a:r>
            <a:endParaRPr lang="en-GB" dirty="0"/>
          </a:p>
        </p:txBody>
      </p:sp>
      <p:sp>
        <p:nvSpPr>
          <p:cNvPr id="4" name="Content Placeholder 3">
            <a:extLst>
              <a:ext uri="{FF2B5EF4-FFF2-40B4-BE49-F238E27FC236}">
                <a16:creationId xmlns:a16="http://schemas.microsoft.com/office/drawing/2014/main" id="{BCB49465-2EB8-4157-9E48-9147A5CA3E12}"/>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D61B6C3F-AB42-4F73-81B2-E5C33DD663BC}"/>
              </a:ext>
            </a:extLst>
          </p:cNvPr>
          <p:cNvPicPr>
            <a:picLocks noChangeAspect="1"/>
          </p:cNvPicPr>
          <p:nvPr/>
        </p:nvPicPr>
        <p:blipFill>
          <a:blip r:embed="rId2"/>
          <a:stretch>
            <a:fillRect/>
          </a:stretch>
        </p:blipFill>
        <p:spPr>
          <a:xfrm>
            <a:off x="2273496" y="1612619"/>
            <a:ext cx="7331680" cy="4575647"/>
          </a:xfrm>
          <a:prstGeom prst="rect">
            <a:avLst/>
          </a:prstGeom>
        </p:spPr>
      </p:pic>
      <p:pic>
        <p:nvPicPr>
          <p:cNvPr id="8" name="Slika 7">
            <a:extLst>
              <a:ext uri="{FF2B5EF4-FFF2-40B4-BE49-F238E27FC236}">
                <a16:creationId xmlns:a16="http://schemas.microsoft.com/office/drawing/2014/main" id="{8F7F4FF3-11BE-4FE9-90F1-0ABB1D1CAC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576" y="31143"/>
            <a:ext cx="12192000" cy="6858000"/>
          </a:xfrm>
          <a:prstGeom prst="rect">
            <a:avLst/>
          </a:prstGeom>
        </p:spPr>
      </p:pic>
      <p:sp>
        <p:nvSpPr>
          <p:cNvPr id="9" name="Naslov 1">
            <a:extLst>
              <a:ext uri="{FF2B5EF4-FFF2-40B4-BE49-F238E27FC236}">
                <a16:creationId xmlns:a16="http://schemas.microsoft.com/office/drawing/2014/main" id="{1E7FAEBD-FFFD-4EC5-BE3B-217844368041}"/>
              </a:ext>
            </a:extLst>
          </p:cNvPr>
          <p:cNvSpPr txBox="1">
            <a:spLocks/>
          </p:cNvSpPr>
          <p:nvPr/>
        </p:nvSpPr>
        <p:spPr>
          <a:xfrm>
            <a:off x="1524000" y="848040"/>
            <a:ext cx="9144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accent1"/>
                </a:solidFill>
                <a:latin typeface="Montserrat" panose="00000500000000000000" pitchFamily="50" charset="0"/>
              </a:rPr>
              <a:t>/</a:t>
            </a:r>
            <a:r>
              <a:rPr lang="en-GB" sz="3600" b="1" dirty="0">
                <a:solidFill>
                  <a:schemeClr val="accent6"/>
                </a:solidFill>
                <a:latin typeface="Montserrat" panose="00000500000000000000" pitchFamily="50" charset="0"/>
              </a:rPr>
              <a:t>/</a:t>
            </a:r>
            <a:r>
              <a:rPr lang="sl-SI" sz="3600" b="1" dirty="0">
                <a:solidFill>
                  <a:schemeClr val="accent6"/>
                </a:solidFill>
                <a:latin typeface="Montserrat" panose="00000500000000000000" pitchFamily="50" charset="0"/>
              </a:rPr>
              <a:t> </a:t>
            </a:r>
            <a:r>
              <a:rPr lang="en-GB" sz="3600" b="1" dirty="0">
                <a:solidFill>
                  <a:schemeClr val="accent6"/>
                </a:solidFill>
                <a:latin typeface="Montserrat" panose="00000500000000000000" pitchFamily="50" charset="0"/>
              </a:rPr>
              <a:t>Main findings I: </a:t>
            </a:r>
            <a:r>
              <a:rPr lang="en-GB" sz="3600" b="1" dirty="0">
                <a:solidFill>
                  <a:schemeClr val="accent1"/>
                </a:solidFill>
                <a:latin typeface="Montserrat" panose="00000500000000000000" pitchFamily="50" charset="0"/>
              </a:rPr>
              <a:t>OSH-related vulnerabilities</a:t>
            </a:r>
          </a:p>
        </p:txBody>
      </p:sp>
      <p:sp>
        <p:nvSpPr>
          <p:cNvPr id="7" name="PoljeZBesedilom 3">
            <a:extLst>
              <a:ext uri="{FF2B5EF4-FFF2-40B4-BE49-F238E27FC236}">
                <a16:creationId xmlns:a16="http://schemas.microsoft.com/office/drawing/2014/main" id="{072DBF28-75B4-480F-A0AA-4B000C1C4375}"/>
              </a:ext>
            </a:extLst>
          </p:cNvPr>
          <p:cNvSpPr txBox="1"/>
          <p:nvPr/>
        </p:nvSpPr>
        <p:spPr>
          <a:xfrm>
            <a:off x="816864" y="1850177"/>
            <a:ext cx="10631424"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High OSH risk for workers with irregular migration/employment status </a:t>
            </a:r>
            <a:r>
              <a:rPr lang="en-GB" sz="1200" dirty="0">
                <a:latin typeface="Lato" panose="020F0502020204030203"/>
              </a:rPr>
              <a:t>e.g. from 301 in 2016 to 1265 in 2017</a:t>
            </a:r>
            <a:endParaRPr lang="en-GB" sz="1200"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0" name="PoljeZBesedilom 10">
            <a:extLst>
              <a:ext uri="{FF2B5EF4-FFF2-40B4-BE49-F238E27FC236}">
                <a16:creationId xmlns:a16="http://schemas.microsoft.com/office/drawing/2014/main" id="{F0C31784-4EF0-4F94-A9D4-33D3AF24F61A}"/>
              </a:ext>
            </a:extLst>
          </p:cNvPr>
          <p:cNvSpPr txBox="1"/>
          <p:nvPr/>
        </p:nvSpPr>
        <p:spPr>
          <a:xfrm>
            <a:off x="816864" y="2752370"/>
            <a:ext cx="10387584"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Wages as a driver for temporary migration for TCNs confronted with social dumping lead to    </a:t>
            </a:r>
          </a:p>
          <a:p>
            <a:pPr lvl="0"/>
            <a:r>
              <a:rPr lang="en-GB" b="1" dirty="0">
                <a:latin typeface="Lato" panose="020F0502020204030203"/>
              </a:rPr>
              <a:t>    neglect of OSH risks</a:t>
            </a:r>
            <a:endParaRPr lang="en-GB"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1" name="PoljeZBesedilom 12">
            <a:extLst>
              <a:ext uri="{FF2B5EF4-FFF2-40B4-BE49-F238E27FC236}">
                <a16:creationId xmlns:a16="http://schemas.microsoft.com/office/drawing/2014/main" id="{53C34219-EDF1-49E6-968F-DD4589E6B6D8}"/>
              </a:ext>
            </a:extLst>
          </p:cNvPr>
          <p:cNvSpPr txBox="1"/>
          <p:nvPr/>
        </p:nvSpPr>
        <p:spPr>
          <a:xfrm>
            <a:off x="843406" y="3412957"/>
            <a:ext cx="10855236"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Subcontracting, often via agencies, as a way to reduce costs, even in terms of protective gear</a:t>
            </a:r>
            <a:endParaRPr lang="en-GB" b="1" dirty="0">
              <a:latin typeface="Lato" panose="020F0502020204030203"/>
              <a:ea typeface="Lato" panose="020F0502020204030203" pitchFamily="34" charset="0"/>
              <a:cs typeface="Lato" panose="020F0502020204030203" pitchFamily="34" charset="0"/>
            </a:endParaRPr>
          </a:p>
        </p:txBody>
      </p:sp>
      <p:sp>
        <p:nvSpPr>
          <p:cNvPr id="12" name="PoljeZBesedilom 14">
            <a:extLst>
              <a:ext uri="{FF2B5EF4-FFF2-40B4-BE49-F238E27FC236}">
                <a16:creationId xmlns:a16="http://schemas.microsoft.com/office/drawing/2014/main" id="{B95A368B-45E5-49BF-912B-F3BCC1F5B274}"/>
              </a:ext>
            </a:extLst>
          </p:cNvPr>
          <p:cNvSpPr txBox="1"/>
          <p:nvPr/>
        </p:nvSpPr>
        <p:spPr>
          <a:xfrm>
            <a:off x="840719" y="4307490"/>
            <a:ext cx="10338816"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Language barriers: small in everyday communication but significant when attempting to </a:t>
            </a:r>
          </a:p>
          <a:p>
            <a:pPr lvl="0"/>
            <a:r>
              <a:rPr lang="en-GB" b="1" dirty="0">
                <a:latin typeface="Lato" panose="020F0502020204030203"/>
              </a:rPr>
              <a:t>    understand national laws and regulations</a:t>
            </a:r>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3" name="PoljeZBesedilom 12">
            <a:extLst>
              <a:ext uri="{FF2B5EF4-FFF2-40B4-BE49-F238E27FC236}">
                <a16:creationId xmlns:a16="http://schemas.microsoft.com/office/drawing/2014/main" id="{98E85049-EED4-4F14-B5BA-41E01C6AA5BD}"/>
              </a:ext>
            </a:extLst>
          </p:cNvPr>
          <p:cNvSpPr txBox="1"/>
          <p:nvPr/>
        </p:nvSpPr>
        <p:spPr>
          <a:xfrm>
            <a:off x="860635" y="3835700"/>
            <a:ext cx="10855236"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Poor working conditions and substandard accommodation</a:t>
            </a:r>
            <a:endParaRPr lang="en-GB" b="1" dirty="0">
              <a:latin typeface="Lato" panose="020F0502020204030203"/>
              <a:ea typeface="Lato" panose="020F0502020204030203" pitchFamily="34" charset="0"/>
              <a:cs typeface="Lato" panose="020F0502020204030203" pitchFamily="34" charset="0"/>
            </a:endParaRPr>
          </a:p>
        </p:txBody>
      </p:sp>
      <p:sp>
        <p:nvSpPr>
          <p:cNvPr id="14" name="PoljeZBesedilom 12">
            <a:extLst>
              <a:ext uri="{FF2B5EF4-FFF2-40B4-BE49-F238E27FC236}">
                <a16:creationId xmlns:a16="http://schemas.microsoft.com/office/drawing/2014/main" id="{107C0944-E98E-45D8-A253-325B80479892}"/>
              </a:ext>
            </a:extLst>
          </p:cNvPr>
          <p:cNvSpPr txBox="1"/>
          <p:nvPr/>
        </p:nvSpPr>
        <p:spPr>
          <a:xfrm>
            <a:off x="836782" y="4948884"/>
            <a:ext cx="10855236"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Social exclusion of migrant workers as a general concern</a:t>
            </a:r>
            <a:endParaRPr lang="en-GB" b="1" dirty="0">
              <a:latin typeface="Lato" panose="020F0502020204030203"/>
              <a:ea typeface="Lato" panose="020F0502020204030203" pitchFamily="34" charset="0"/>
              <a:cs typeface="Lato" panose="020F0502020204030203" pitchFamily="34" charset="0"/>
            </a:endParaRPr>
          </a:p>
        </p:txBody>
      </p:sp>
      <p:sp>
        <p:nvSpPr>
          <p:cNvPr id="15" name="PoljeZBesedilom 12">
            <a:extLst>
              <a:ext uri="{FF2B5EF4-FFF2-40B4-BE49-F238E27FC236}">
                <a16:creationId xmlns:a16="http://schemas.microsoft.com/office/drawing/2014/main" id="{4F374865-FC20-4B2E-B89F-94AB58D0236B}"/>
              </a:ext>
            </a:extLst>
          </p:cNvPr>
          <p:cNvSpPr txBox="1"/>
          <p:nvPr/>
        </p:nvSpPr>
        <p:spPr>
          <a:xfrm>
            <a:off x="822204" y="5451137"/>
            <a:ext cx="10855236" cy="369332"/>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Psychological strains of cross-border labour mobility and transient employment</a:t>
            </a:r>
            <a:endParaRPr lang="en-GB" b="1" dirty="0">
              <a:latin typeface="Lato" panose="020F0502020204030203"/>
              <a:ea typeface="Lato" panose="020F0502020204030203" pitchFamily="34" charset="0"/>
              <a:cs typeface="Lato" panose="020F0502020204030203" pitchFamily="34" charset="0"/>
            </a:endParaRPr>
          </a:p>
        </p:txBody>
      </p:sp>
      <p:sp>
        <p:nvSpPr>
          <p:cNvPr id="16" name="PoljeZBesedilom 3">
            <a:extLst>
              <a:ext uri="{FF2B5EF4-FFF2-40B4-BE49-F238E27FC236}">
                <a16:creationId xmlns:a16="http://schemas.microsoft.com/office/drawing/2014/main" id="{0524B057-B09D-46CC-B8C0-C220011E68E9}"/>
              </a:ext>
            </a:extLst>
          </p:cNvPr>
          <p:cNvSpPr txBox="1"/>
          <p:nvPr/>
        </p:nvSpPr>
        <p:spPr>
          <a:xfrm>
            <a:off x="842044" y="2304723"/>
            <a:ext cx="10631424"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b="1" dirty="0">
                <a:latin typeface="Lato" panose="020F0502020204030203"/>
              </a:rPr>
              <a:t>High OSH risk for workers hired via letterbox companies, e.g. Romanians posted via SK to BE</a:t>
            </a:r>
            <a:endParaRPr lang="en-GB" sz="1200"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78336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345C-1C0E-4487-9535-54AA7432696A}"/>
              </a:ext>
            </a:extLst>
          </p:cNvPr>
          <p:cNvSpPr>
            <a:spLocks noGrp="1"/>
          </p:cNvSpPr>
          <p:nvPr>
            <p:ph type="title"/>
          </p:nvPr>
        </p:nvSpPr>
        <p:spPr/>
        <p:txBody>
          <a:bodyPr/>
          <a:lstStyle/>
          <a:p>
            <a:pPr algn="ctr"/>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a:t>
            </a:r>
            <a:r>
              <a:rPr lang="sl-SI" b="1" dirty="0">
                <a:solidFill>
                  <a:schemeClr val="accent6"/>
                </a:solidFill>
                <a:latin typeface="Montserrat" panose="00000500000000000000" pitchFamily="50" charset="0"/>
              </a:rPr>
              <a:t> </a:t>
            </a:r>
            <a:r>
              <a:rPr lang="en-GB" b="1" dirty="0">
                <a:solidFill>
                  <a:schemeClr val="accent6"/>
                </a:solidFill>
                <a:latin typeface="Montserrat" panose="00000500000000000000" pitchFamily="50" charset="0"/>
              </a:rPr>
              <a:t>Sectors</a:t>
            </a:r>
            <a:endParaRPr lang="en-GB" dirty="0"/>
          </a:p>
        </p:txBody>
      </p:sp>
      <p:sp>
        <p:nvSpPr>
          <p:cNvPr id="4" name="Content Placeholder 3">
            <a:extLst>
              <a:ext uri="{FF2B5EF4-FFF2-40B4-BE49-F238E27FC236}">
                <a16:creationId xmlns:a16="http://schemas.microsoft.com/office/drawing/2014/main" id="{BCB49465-2EB8-4157-9E48-9147A5CA3E12}"/>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D61B6C3F-AB42-4F73-81B2-E5C33DD663BC}"/>
              </a:ext>
            </a:extLst>
          </p:cNvPr>
          <p:cNvPicPr>
            <a:picLocks noChangeAspect="1"/>
          </p:cNvPicPr>
          <p:nvPr/>
        </p:nvPicPr>
        <p:blipFill>
          <a:blip r:embed="rId2"/>
          <a:stretch>
            <a:fillRect/>
          </a:stretch>
        </p:blipFill>
        <p:spPr>
          <a:xfrm>
            <a:off x="2273496" y="1612619"/>
            <a:ext cx="7331680" cy="4575647"/>
          </a:xfrm>
          <a:prstGeom prst="rect">
            <a:avLst/>
          </a:prstGeom>
        </p:spPr>
      </p:pic>
      <p:pic>
        <p:nvPicPr>
          <p:cNvPr id="8" name="Slika 7">
            <a:extLst>
              <a:ext uri="{FF2B5EF4-FFF2-40B4-BE49-F238E27FC236}">
                <a16:creationId xmlns:a16="http://schemas.microsoft.com/office/drawing/2014/main" id="{8F7F4FF3-11BE-4FE9-90F1-0ABB1D1CAC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02150"/>
            <a:ext cx="12192000" cy="6858000"/>
          </a:xfrm>
          <a:prstGeom prst="rect">
            <a:avLst/>
          </a:prstGeom>
        </p:spPr>
      </p:pic>
      <p:sp>
        <p:nvSpPr>
          <p:cNvPr id="7" name="PoljeZBesedilom 3">
            <a:extLst>
              <a:ext uri="{FF2B5EF4-FFF2-40B4-BE49-F238E27FC236}">
                <a16:creationId xmlns:a16="http://schemas.microsoft.com/office/drawing/2014/main" id="{919F9E4F-0C57-4E01-8693-B234E9F13247}"/>
              </a:ext>
            </a:extLst>
          </p:cNvPr>
          <p:cNvSpPr txBox="1"/>
          <p:nvPr/>
        </p:nvSpPr>
        <p:spPr>
          <a:xfrm>
            <a:off x="158902" y="1909829"/>
            <a:ext cx="5937097" cy="3724096"/>
          </a:xfrm>
          <a:prstGeom prst="rect">
            <a:avLst/>
          </a:prstGeom>
          <a:noFill/>
        </p:spPr>
        <p:txBody>
          <a:bodyPr wrap="square" rtlCol="0">
            <a:spAutoFit/>
          </a:bodyPr>
          <a:lstStyle/>
          <a:p>
            <a:pPr lvl="0">
              <a:spcAft>
                <a:spcPts val="1200"/>
              </a:spcAft>
            </a:pPr>
            <a:r>
              <a:rPr lang="en-GB" sz="1200" b="1" dirty="0">
                <a:solidFill>
                  <a:schemeClr val="accent1"/>
                </a:solidFill>
                <a:latin typeface="Lato" panose="020F0502020204030203"/>
              </a:rPr>
              <a:t>/</a:t>
            </a:r>
            <a:r>
              <a:rPr lang="en-GB" sz="1200" b="1" dirty="0">
                <a:solidFill>
                  <a:schemeClr val="accent6"/>
                </a:solidFill>
                <a:latin typeface="Lato" panose="020F0502020204030203"/>
              </a:rPr>
              <a:t>/ </a:t>
            </a:r>
            <a:r>
              <a:rPr lang="en-GB" sz="1200" dirty="0">
                <a:latin typeface="Lato" panose="020F0502020204030203"/>
              </a:rPr>
              <a:t>OSH of PW is not receiving any attention in SK</a:t>
            </a:r>
          </a:p>
          <a:p>
            <a:pPr lvl="0">
              <a:spcAft>
                <a:spcPts val="1200"/>
              </a:spcAft>
            </a:pPr>
            <a:r>
              <a:rPr lang="en-GB" sz="1200" b="1" dirty="0">
                <a:solidFill>
                  <a:schemeClr val="accent1"/>
                </a:solidFill>
                <a:latin typeface="Lato" panose="020F0502020204030203"/>
              </a:rPr>
              <a:t>/</a:t>
            </a:r>
            <a:r>
              <a:rPr lang="en-GB" sz="1200" b="1" dirty="0">
                <a:solidFill>
                  <a:schemeClr val="accent6"/>
                </a:solidFill>
                <a:latin typeface="Lato" panose="020F0502020204030203"/>
              </a:rPr>
              <a:t>/ </a:t>
            </a:r>
            <a:r>
              <a:rPr lang="en-GB" sz="1200" dirty="0">
                <a:latin typeface="Lato" panose="020F0502020204030203"/>
              </a:rPr>
              <a:t>New Act on Posting (Act 351/2015)</a:t>
            </a:r>
            <a:endParaRPr lang="en-GB" sz="1200" dirty="0">
              <a:solidFill>
                <a:schemeClr val="accent1"/>
              </a:solidFill>
              <a:latin typeface="Lato" panose="020F0502020204030203"/>
            </a:endParaRPr>
          </a:p>
          <a:p>
            <a:pPr lvl="0">
              <a:spcAft>
                <a:spcPts val="1200"/>
              </a:spcAft>
            </a:pPr>
            <a:r>
              <a:rPr lang="en-GB" sz="1200" b="1" dirty="0">
                <a:solidFill>
                  <a:schemeClr val="accent1"/>
                </a:solidFill>
                <a:latin typeface="Lato" panose="020F0502020204030203"/>
              </a:rPr>
              <a:t>/</a:t>
            </a:r>
            <a:r>
              <a:rPr lang="en-GB" sz="1200" b="1" dirty="0">
                <a:solidFill>
                  <a:schemeClr val="accent6"/>
                </a:solidFill>
                <a:latin typeface="Lato" panose="020F0502020204030203"/>
              </a:rPr>
              <a:t>/ </a:t>
            </a:r>
            <a:r>
              <a:rPr lang="en-GB" sz="1200" dirty="0">
                <a:latin typeface="Lato" panose="020F0502020204030203"/>
              </a:rPr>
              <a:t>Labour Inspectorate: </a:t>
            </a:r>
          </a:p>
          <a:p>
            <a:pPr marL="285750" lvl="0" indent="-285750">
              <a:spcAft>
                <a:spcPts val="1200"/>
              </a:spcAft>
              <a:buFontTx/>
              <a:buChar char="-"/>
            </a:pPr>
            <a:r>
              <a:rPr lang="en-GB" sz="1200" dirty="0">
                <a:latin typeface="Lato" panose="020F0502020204030203"/>
              </a:rPr>
              <a:t>Specific emphasis on illegal migration/employment and OSH, but</a:t>
            </a:r>
          </a:p>
          <a:p>
            <a:pPr marL="285750" lvl="0" indent="-285750">
              <a:spcAft>
                <a:spcPts val="1200"/>
              </a:spcAft>
              <a:buFontTx/>
              <a:buChar char="-"/>
            </a:pPr>
            <a:r>
              <a:rPr lang="en-GB" sz="1200" dirty="0">
                <a:latin typeface="Lato" panose="020F0502020204030203"/>
              </a:rPr>
              <a:t>Perceived as a persecutory and punitive institution</a:t>
            </a:r>
          </a:p>
          <a:p>
            <a:pPr lvl="0">
              <a:spcAft>
                <a:spcPts val="600"/>
              </a:spcAft>
            </a:pPr>
            <a:r>
              <a:rPr lang="en-GB" sz="1200" dirty="0">
                <a:solidFill>
                  <a:schemeClr val="accent1"/>
                </a:solidFill>
                <a:latin typeface="Lato" panose="020F0502020204030203"/>
              </a:rPr>
              <a:t>/</a:t>
            </a:r>
            <a:r>
              <a:rPr lang="en-GB" sz="1200" dirty="0">
                <a:solidFill>
                  <a:schemeClr val="accent6"/>
                </a:solidFill>
                <a:latin typeface="Lato" panose="020F0502020204030203"/>
              </a:rPr>
              <a:t>/ </a:t>
            </a:r>
            <a:r>
              <a:rPr lang="en-GB" sz="1200" dirty="0">
                <a:latin typeface="Lato" panose="020F0502020204030203"/>
              </a:rPr>
              <a:t>OSH- split between LI and Public Health Authorities and the respective </a:t>
            </a:r>
          </a:p>
          <a:p>
            <a:pPr lvl="0">
              <a:spcAft>
                <a:spcPts val="600"/>
              </a:spcAft>
            </a:pPr>
            <a:r>
              <a:rPr lang="en-GB" sz="1200" dirty="0">
                <a:latin typeface="Lato" panose="020F0502020204030203"/>
              </a:rPr>
              <a:t>    ministries creates tensions as cooperation has been difficult</a:t>
            </a:r>
          </a:p>
          <a:p>
            <a:pPr>
              <a:spcAft>
                <a:spcPts val="600"/>
              </a:spcAft>
            </a:pPr>
            <a:r>
              <a:rPr lang="en-GB" sz="1200" dirty="0">
                <a:solidFill>
                  <a:schemeClr val="accent1"/>
                </a:solidFill>
                <a:latin typeface="Lato" panose="020F0502020204030203"/>
              </a:rPr>
              <a:t>/</a:t>
            </a:r>
            <a:r>
              <a:rPr lang="en-GB" sz="1200" dirty="0">
                <a:solidFill>
                  <a:schemeClr val="accent6"/>
                </a:solidFill>
                <a:latin typeface="Lato" panose="020F0502020204030203"/>
              </a:rPr>
              <a:t>/ </a:t>
            </a:r>
            <a:r>
              <a:rPr lang="en-GB" sz="1200" dirty="0">
                <a:latin typeface="Lato" panose="020F0502020204030203"/>
              </a:rPr>
              <a:t>Trade Unions have had a limited role in OSH due to low union density, but  </a:t>
            </a:r>
          </a:p>
          <a:p>
            <a:pPr>
              <a:spcAft>
                <a:spcPts val="600"/>
              </a:spcAft>
            </a:pPr>
            <a:r>
              <a:rPr lang="en-GB" sz="1200" dirty="0">
                <a:latin typeface="Lato" panose="020F0502020204030203"/>
              </a:rPr>
              <a:t>     a distinction is made between unionized and non-unionized workplaces</a:t>
            </a:r>
          </a:p>
          <a:p>
            <a:pPr>
              <a:spcAft>
                <a:spcPts val="600"/>
              </a:spcAft>
            </a:pPr>
            <a:r>
              <a:rPr lang="en-GB" sz="1200" dirty="0">
                <a:solidFill>
                  <a:schemeClr val="accent1"/>
                </a:solidFill>
                <a:latin typeface="Lato" panose="020F0502020204030203"/>
              </a:rPr>
              <a:t>/</a:t>
            </a:r>
            <a:r>
              <a:rPr lang="en-GB" sz="1200" dirty="0">
                <a:solidFill>
                  <a:schemeClr val="accent6"/>
                </a:solidFill>
                <a:latin typeface="Lato" panose="020F0502020204030203"/>
              </a:rPr>
              <a:t>/ </a:t>
            </a:r>
            <a:r>
              <a:rPr lang="en-GB" sz="1200" dirty="0">
                <a:latin typeface="Lato" panose="020F0502020204030203"/>
              </a:rPr>
              <a:t>Active Associations: the OSH and fire protection association (</a:t>
            </a:r>
            <a:r>
              <a:rPr lang="en-GB" sz="1200" dirty="0" err="1">
                <a:latin typeface="Lato" panose="020F0502020204030203"/>
              </a:rPr>
              <a:t>Slovenská</a:t>
            </a:r>
            <a:r>
              <a:rPr lang="en-GB" sz="1200" dirty="0">
                <a:latin typeface="Lato" panose="020F0502020204030203"/>
              </a:rPr>
              <a:t> </a:t>
            </a:r>
          </a:p>
          <a:p>
            <a:pPr>
              <a:spcAft>
                <a:spcPts val="600"/>
              </a:spcAft>
            </a:pPr>
            <a:r>
              <a:rPr lang="en-GB" sz="1200" dirty="0">
                <a:latin typeface="Lato" panose="020F0502020204030203"/>
              </a:rPr>
              <a:t>    </a:t>
            </a:r>
            <a:r>
              <a:rPr lang="en-GB" sz="1200" dirty="0" err="1">
                <a:latin typeface="Lato" panose="020F0502020204030203"/>
              </a:rPr>
              <a:t>asociácia</a:t>
            </a:r>
            <a:r>
              <a:rPr lang="en-GB" sz="1200" dirty="0">
                <a:latin typeface="Lato" panose="020F0502020204030203"/>
              </a:rPr>
              <a:t> pre </a:t>
            </a:r>
            <a:r>
              <a:rPr lang="en-GB" sz="1200" dirty="0" err="1">
                <a:latin typeface="Lato" panose="020F0502020204030203"/>
              </a:rPr>
              <a:t>bezpečnosť</a:t>
            </a:r>
            <a:r>
              <a:rPr lang="en-GB" sz="1200" dirty="0">
                <a:latin typeface="Lato" panose="020F0502020204030203"/>
              </a:rPr>
              <a:t> a </a:t>
            </a:r>
            <a:r>
              <a:rPr lang="en-GB" sz="1200" dirty="0" err="1">
                <a:latin typeface="Lato" panose="020F0502020204030203"/>
              </a:rPr>
              <a:t>ochranu</a:t>
            </a:r>
            <a:r>
              <a:rPr lang="en-GB" sz="1200" dirty="0">
                <a:latin typeface="Lato" panose="020F0502020204030203"/>
              </a:rPr>
              <a:t> </a:t>
            </a:r>
            <a:r>
              <a:rPr lang="en-GB" sz="1200" dirty="0" err="1">
                <a:latin typeface="Lato" panose="020F0502020204030203"/>
              </a:rPr>
              <a:t>zdravia</a:t>
            </a:r>
            <a:r>
              <a:rPr lang="en-GB" sz="1200" dirty="0">
                <a:latin typeface="Lato" panose="020F0502020204030203"/>
              </a:rPr>
              <a:t> </a:t>
            </a:r>
            <a:r>
              <a:rPr lang="en-GB" sz="1200" dirty="0" err="1">
                <a:latin typeface="Lato" panose="020F0502020204030203"/>
              </a:rPr>
              <a:t>pri</a:t>
            </a:r>
            <a:r>
              <a:rPr lang="en-GB" sz="1200" dirty="0">
                <a:latin typeface="Lato" panose="020F0502020204030203"/>
              </a:rPr>
              <a:t> </a:t>
            </a:r>
            <a:r>
              <a:rPr lang="en-GB" sz="1200" dirty="0" err="1">
                <a:latin typeface="Lato" panose="020F0502020204030203"/>
              </a:rPr>
              <a:t>práci</a:t>
            </a:r>
            <a:r>
              <a:rPr lang="en-GB" sz="1200" dirty="0">
                <a:latin typeface="Lato" panose="020F0502020204030203"/>
              </a:rPr>
              <a:t> a </a:t>
            </a:r>
            <a:r>
              <a:rPr lang="en-GB" sz="1200" dirty="0" err="1">
                <a:latin typeface="Lato" panose="020F0502020204030203"/>
              </a:rPr>
              <a:t>ochranu</a:t>
            </a:r>
            <a:r>
              <a:rPr lang="en-GB" sz="1200" dirty="0">
                <a:latin typeface="Lato" panose="020F0502020204030203"/>
              </a:rPr>
              <a:t> </a:t>
            </a:r>
            <a:r>
              <a:rPr lang="en-GB" sz="1200" dirty="0" err="1">
                <a:latin typeface="Lato" panose="020F0502020204030203"/>
              </a:rPr>
              <a:t>pred</a:t>
            </a:r>
            <a:r>
              <a:rPr lang="en-GB" sz="1200" dirty="0">
                <a:latin typeface="Lato" panose="020F0502020204030203"/>
              </a:rPr>
              <a:t> </a:t>
            </a:r>
            <a:r>
              <a:rPr lang="en-GB" sz="1200" dirty="0" err="1">
                <a:latin typeface="Lato" panose="020F0502020204030203"/>
              </a:rPr>
              <a:t>požiarmi</a:t>
            </a:r>
            <a:r>
              <a:rPr lang="en-GB" sz="1200" dirty="0">
                <a:latin typeface="Lato" panose="020F0502020204030203"/>
              </a:rPr>
              <a:t>)</a:t>
            </a:r>
          </a:p>
          <a:p>
            <a:pPr>
              <a:spcAft>
                <a:spcPts val="600"/>
              </a:spcAft>
            </a:pPr>
            <a:r>
              <a:rPr lang="en-GB" sz="1200" dirty="0">
                <a:solidFill>
                  <a:schemeClr val="accent1"/>
                </a:solidFill>
                <a:latin typeface="Lato" panose="020F0502020204030203"/>
              </a:rPr>
              <a:t>/</a:t>
            </a:r>
            <a:r>
              <a:rPr lang="en-GB" sz="1200" dirty="0">
                <a:solidFill>
                  <a:schemeClr val="accent6"/>
                </a:solidFill>
                <a:latin typeface="Lato" panose="020F0502020204030203"/>
              </a:rPr>
              <a:t>/ </a:t>
            </a:r>
            <a:r>
              <a:rPr lang="en-GB" sz="1200" dirty="0">
                <a:latin typeface="Lato" panose="020F0502020204030203"/>
              </a:rPr>
              <a:t>Agreement between LI and CTUs nationally, and IMI-system transnationally, bilateral agreements with non-EU countries</a:t>
            </a:r>
          </a:p>
        </p:txBody>
      </p:sp>
      <p:sp>
        <p:nvSpPr>
          <p:cNvPr id="35" name="Naslov 1">
            <a:extLst>
              <a:ext uri="{FF2B5EF4-FFF2-40B4-BE49-F238E27FC236}">
                <a16:creationId xmlns:a16="http://schemas.microsoft.com/office/drawing/2014/main" id="{05514319-AFF5-4E73-AC88-D50260A4628E}"/>
              </a:ext>
            </a:extLst>
          </p:cNvPr>
          <p:cNvSpPr txBox="1">
            <a:spLocks/>
          </p:cNvSpPr>
          <p:nvPr/>
        </p:nvSpPr>
        <p:spPr>
          <a:xfrm>
            <a:off x="1253656" y="905452"/>
            <a:ext cx="9144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accent1"/>
                </a:solidFill>
                <a:latin typeface="Montserrat" panose="00000500000000000000" pitchFamily="50" charset="0"/>
              </a:rPr>
              <a:t>/</a:t>
            </a:r>
            <a:r>
              <a:rPr lang="en-GB" sz="3600" b="1" dirty="0">
                <a:solidFill>
                  <a:schemeClr val="accent6"/>
                </a:solidFill>
                <a:latin typeface="Montserrat" panose="00000500000000000000" pitchFamily="50" charset="0"/>
              </a:rPr>
              <a:t>/</a:t>
            </a:r>
            <a:r>
              <a:rPr lang="sl-SI" sz="3600" b="1" dirty="0">
                <a:solidFill>
                  <a:schemeClr val="accent6"/>
                </a:solidFill>
                <a:latin typeface="Montserrat" panose="00000500000000000000" pitchFamily="50" charset="0"/>
              </a:rPr>
              <a:t> </a:t>
            </a:r>
            <a:r>
              <a:rPr lang="en-GB" sz="3600" b="1" dirty="0">
                <a:solidFill>
                  <a:schemeClr val="accent6"/>
                </a:solidFill>
                <a:latin typeface="Montserrat" panose="00000500000000000000" pitchFamily="50" charset="0"/>
              </a:rPr>
              <a:t>Main findings II: </a:t>
            </a:r>
            <a:r>
              <a:rPr lang="en-GB" sz="3600" b="1" dirty="0">
                <a:solidFill>
                  <a:schemeClr val="accent1"/>
                </a:solidFill>
                <a:latin typeface="Montserrat" panose="00000500000000000000" pitchFamily="50" charset="0"/>
              </a:rPr>
              <a:t>Institutional Framework</a:t>
            </a:r>
          </a:p>
        </p:txBody>
      </p:sp>
      <p:pic>
        <p:nvPicPr>
          <p:cNvPr id="39" name="Picture 38">
            <a:extLst>
              <a:ext uri="{FF2B5EF4-FFF2-40B4-BE49-F238E27FC236}">
                <a16:creationId xmlns:a16="http://schemas.microsoft.com/office/drawing/2014/main" id="{2905AC8E-4191-481E-BB16-31F964D0B239}"/>
              </a:ext>
            </a:extLst>
          </p:cNvPr>
          <p:cNvPicPr>
            <a:picLocks noChangeAspect="1"/>
          </p:cNvPicPr>
          <p:nvPr/>
        </p:nvPicPr>
        <p:blipFill rotWithShape="1">
          <a:blip r:embed="rId4"/>
          <a:srcRect t="4275" r="9665"/>
          <a:stretch/>
        </p:blipFill>
        <p:spPr>
          <a:xfrm>
            <a:off x="6250474" y="1614561"/>
            <a:ext cx="4985382" cy="4595993"/>
          </a:xfrm>
          <a:prstGeom prst="rect">
            <a:avLst/>
          </a:prstGeom>
        </p:spPr>
      </p:pic>
    </p:spTree>
    <p:extLst>
      <p:ext uri="{BB962C8B-B14F-4D97-AF65-F5344CB8AC3E}">
        <p14:creationId xmlns:p14="http://schemas.microsoft.com/office/powerpoint/2010/main" val="409522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1345C-1C0E-4487-9535-54AA7432696A}"/>
              </a:ext>
            </a:extLst>
          </p:cNvPr>
          <p:cNvSpPr>
            <a:spLocks noGrp="1"/>
          </p:cNvSpPr>
          <p:nvPr>
            <p:ph type="title"/>
          </p:nvPr>
        </p:nvSpPr>
        <p:spPr/>
        <p:txBody>
          <a:bodyPr/>
          <a:lstStyle/>
          <a:p>
            <a:pPr algn="ctr"/>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a:t>
            </a:r>
            <a:r>
              <a:rPr lang="sl-SI" b="1" dirty="0">
                <a:solidFill>
                  <a:schemeClr val="accent6"/>
                </a:solidFill>
                <a:latin typeface="Montserrat" panose="00000500000000000000" pitchFamily="50" charset="0"/>
              </a:rPr>
              <a:t> </a:t>
            </a:r>
            <a:r>
              <a:rPr lang="en-GB" b="1" dirty="0">
                <a:solidFill>
                  <a:schemeClr val="accent6"/>
                </a:solidFill>
                <a:latin typeface="Montserrat" panose="00000500000000000000" pitchFamily="50" charset="0"/>
              </a:rPr>
              <a:t>Sectors</a:t>
            </a:r>
            <a:endParaRPr lang="en-GB" dirty="0"/>
          </a:p>
        </p:txBody>
      </p:sp>
      <p:sp>
        <p:nvSpPr>
          <p:cNvPr id="4" name="Content Placeholder 3">
            <a:extLst>
              <a:ext uri="{FF2B5EF4-FFF2-40B4-BE49-F238E27FC236}">
                <a16:creationId xmlns:a16="http://schemas.microsoft.com/office/drawing/2014/main" id="{BCB49465-2EB8-4157-9E48-9147A5CA3E12}"/>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D61B6C3F-AB42-4F73-81B2-E5C33DD663BC}"/>
              </a:ext>
            </a:extLst>
          </p:cNvPr>
          <p:cNvPicPr>
            <a:picLocks noChangeAspect="1"/>
          </p:cNvPicPr>
          <p:nvPr/>
        </p:nvPicPr>
        <p:blipFill>
          <a:blip r:embed="rId2"/>
          <a:stretch>
            <a:fillRect/>
          </a:stretch>
        </p:blipFill>
        <p:spPr>
          <a:xfrm>
            <a:off x="2273496" y="1612619"/>
            <a:ext cx="7331680" cy="4575647"/>
          </a:xfrm>
          <a:prstGeom prst="rect">
            <a:avLst/>
          </a:prstGeom>
        </p:spPr>
      </p:pic>
      <p:pic>
        <p:nvPicPr>
          <p:cNvPr id="8" name="Slika 7">
            <a:extLst>
              <a:ext uri="{FF2B5EF4-FFF2-40B4-BE49-F238E27FC236}">
                <a16:creationId xmlns:a16="http://schemas.microsoft.com/office/drawing/2014/main" id="{8F7F4FF3-11BE-4FE9-90F1-0ABB1D1CAC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02150"/>
            <a:ext cx="12192000" cy="6858000"/>
          </a:xfrm>
          <a:prstGeom prst="rect">
            <a:avLst/>
          </a:prstGeom>
        </p:spPr>
      </p:pic>
      <p:graphicFrame>
        <p:nvGraphicFramePr>
          <p:cNvPr id="15" name="Diagram 14">
            <a:extLst>
              <a:ext uri="{FF2B5EF4-FFF2-40B4-BE49-F238E27FC236}">
                <a16:creationId xmlns:a16="http://schemas.microsoft.com/office/drawing/2014/main" id="{FD42150B-135A-42E7-BAB0-3EDE6B004BC5}"/>
              </a:ext>
            </a:extLst>
          </p:cNvPr>
          <p:cNvGraphicFramePr/>
          <p:nvPr>
            <p:extLst>
              <p:ext uri="{D42A27DB-BD31-4B8C-83A1-F6EECF244321}">
                <p14:modId xmlns:p14="http://schemas.microsoft.com/office/powerpoint/2010/main" val="1561837036"/>
              </p:ext>
            </p:extLst>
          </p:nvPr>
        </p:nvGraphicFramePr>
        <p:xfrm>
          <a:off x="1160889" y="1184744"/>
          <a:ext cx="9462053" cy="41458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5" name="Naslov 1">
            <a:extLst>
              <a:ext uri="{FF2B5EF4-FFF2-40B4-BE49-F238E27FC236}">
                <a16:creationId xmlns:a16="http://schemas.microsoft.com/office/drawing/2014/main" id="{05514319-AFF5-4E73-AC88-D50260A4628E}"/>
              </a:ext>
            </a:extLst>
          </p:cNvPr>
          <p:cNvSpPr txBox="1">
            <a:spLocks/>
          </p:cNvSpPr>
          <p:nvPr/>
        </p:nvSpPr>
        <p:spPr>
          <a:xfrm>
            <a:off x="1253656" y="205738"/>
            <a:ext cx="9144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3600" b="1" dirty="0">
                <a:solidFill>
                  <a:schemeClr val="accent1"/>
                </a:solidFill>
                <a:latin typeface="Montserrat" panose="00000500000000000000" pitchFamily="50" charset="0"/>
              </a:rPr>
              <a:t>/</a:t>
            </a:r>
            <a:r>
              <a:rPr lang="en-GB" sz="3600" b="1" dirty="0">
                <a:solidFill>
                  <a:schemeClr val="accent6"/>
                </a:solidFill>
                <a:latin typeface="Montserrat" panose="00000500000000000000" pitchFamily="50" charset="0"/>
              </a:rPr>
              <a:t>/</a:t>
            </a:r>
            <a:r>
              <a:rPr lang="sl-SI" sz="3600" b="1" dirty="0">
                <a:solidFill>
                  <a:schemeClr val="accent6"/>
                </a:solidFill>
                <a:latin typeface="Montserrat" panose="00000500000000000000" pitchFamily="50" charset="0"/>
              </a:rPr>
              <a:t> </a:t>
            </a:r>
            <a:r>
              <a:rPr lang="en-GB" sz="3600" b="1" dirty="0">
                <a:solidFill>
                  <a:schemeClr val="accent6"/>
                </a:solidFill>
                <a:latin typeface="Montserrat" panose="00000500000000000000" pitchFamily="50" charset="0"/>
              </a:rPr>
              <a:t>Illustrative Example: sickness and death</a:t>
            </a:r>
            <a:endParaRPr lang="en-GB" sz="3600" b="1" dirty="0">
              <a:solidFill>
                <a:schemeClr val="accent1"/>
              </a:solidFill>
              <a:latin typeface="Montserrat" panose="00000500000000000000" pitchFamily="50" charset="0"/>
            </a:endParaRPr>
          </a:p>
        </p:txBody>
      </p:sp>
      <p:sp>
        <p:nvSpPr>
          <p:cNvPr id="14" name="PoljeZBesedilom 12">
            <a:extLst>
              <a:ext uri="{FF2B5EF4-FFF2-40B4-BE49-F238E27FC236}">
                <a16:creationId xmlns:a16="http://schemas.microsoft.com/office/drawing/2014/main" id="{B30737A8-1379-4069-A849-91985A7111BD}"/>
              </a:ext>
            </a:extLst>
          </p:cNvPr>
          <p:cNvSpPr txBox="1"/>
          <p:nvPr/>
        </p:nvSpPr>
        <p:spPr>
          <a:xfrm>
            <a:off x="733414" y="5537279"/>
            <a:ext cx="10855236" cy="600164"/>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sz="1500" b="1" dirty="0">
                <a:latin typeface="Lato" panose="020F0502020204030203"/>
              </a:rPr>
              <a:t>The main difficulty, as reported by the workers widow, is to get legal advice in cases of transnational grievances, because no agency understands the procedures abroad and they have difficulties communicating across borders.</a:t>
            </a:r>
            <a:endParaRPr lang="en-GB" sz="1500" b="1" dirty="0">
              <a:latin typeface="Lato" panose="020F0502020204030203"/>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793874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jeZBesedilom 3"/>
          <p:cNvSpPr txBox="1"/>
          <p:nvPr/>
        </p:nvSpPr>
        <p:spPr>
          <a:xfrm>
            <a:off x="508883" y="2200034"/>
            <a:ext cx="11163217"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dirty="0">
                <a:latin typeface="Lato" panose="020F0502020204030203"/>
              </a:rPr>
              <a:t>Although predominantly a sending country, Slovakia is becoming a receiving country too, </a:t>
            </a:r>
          </a:p>
          <a:p>
            <a:pPr lvl="0"/>
            <a:r>
              <a:rPr lang="en-GB" dirty="0">
                <a:latin typeface="Lato" panose="020F0502020204030203"/>
              </a:rPr>
              <a:t>    which is bringing forth issues like illegal migration and employment, social dumping, and social exclusion.</a:t>
            </a:r>
            <a:endParaRPr lang="en-GB"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1" name="PoljeZBesedilom 10"/>
          <p:cNvSpPr txBox="1"/>
          <p:nvPr/>
        </p:nvSpPr>
        <p:spPr>
          <a:xfrm>
            <a:off x="508883" y="2935250"/>
            <a:ext cx="10939404"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dirty="0">
                <a:latin typeface="Lato" panose="020F0502020204030203"/>
              </a:rPr>
              <a:t>No specific OSH mechanisms for posted/temporary migrant workers in place and there is a general lack </a:t>
            </a:r>
          </a:p>
          <a:p>
            <a:pPr lvl="0"/>
            <a:r>
              <a:rPr lang="en-GB" dirty="0">
                <a:latin typeface="Lato" panose="020F0502020204030203"/>
              </a:rPr>
              <a:t>    of knowledge on procedures from public authorities and workers, especially in regards to subcontracting</a:t>
            </a:r>
            <a:endParaRPr lang="en-GB"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
        <p:nvSpPr>
          <p:cNvPr id="13" name="PoljeZBesedilom 12"/>
          <p:cNvSpPr txBox="1"/>
          <p:nvPr/>
        </p:nvSpPr>
        <p:spPr>
          <a:xfrm>
            <a:off x="542014" y="4581802"/>
            <a:ext cx="11188432"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dirty="0">
                <a:latin typeface="Lato" panose="020F0502020204030203"/>
              </a:rPr>
              <a:t>New legislation is a positive step towards avoiding social dumping and providing protection, however, in </a:t>
            </a:r>
          </a:p>
          <a:p>
            <a:pPr lvl="0"/>
            <a:r>
              <a:rPr lang="en-GB" dirty="0">
                <a:latin typeface="Lato" panose="020F0502020204030203"/>
              </a:rPr>
              <a:t>    terms of OSH the sending country should be more involved in the provision of prevention and protection.</a:t>
            </a:r>
            <a:endParaRPr lang="en-GB" dirty="0">
              <a:latin typeface="Lato" panose="020F0502020204030203"/>
              <a:ea typeface="Lato" panose="020F0502020204030203" pitchFamily="34" charset="0"/>
              <a:cs typeface="Lato" panose="020F0502020204030203" pitchFamily="34" charset="0"/>
            </a:endParaRPr>
          </a:p>
        </p:txBody>
      </p:sp>
      <p:sp>
        <p:nvSpPr>
          <p:cNvPr id="15" name="PoljeZBesedilom 14"/>
          <p:cNvSpPr txBox="1"/>
          <p:nvPr/>
        </p:nvSpPr>
        <p:spPr>
          <a:xfrm>
            <a:off x="508883" y="5827231"/>
            <a:ext cx="11457830"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a:t>
            </a:r>
            <a:r>
              <a:rPr lang="en-GB" b="1" dirty="0">
                <a:solidFill>
                  <a:schemeClr val="accent6"/>
                </a:solidFill>
                <a:latin typeface="Lato" panose="020F0502020204030203"/>
              </a:rPr>
              <a:t> </a:t>
            </a:r>
            <a:r>
              <a:rPr lang="en-GB" dirty="0">
                <a:latin typeface="Lato" panose="020F0502020204030203"/>
              </a:rPr>
              <a:t>Providing equal terms and conditions would help minimize the risk of social dumping and the related OSH </a:t>
            </a:r>
          </a:p>
          <a:p>
            <a:pPr lvl="0"/>
            <a:r>
              <a:rPr lang="en-GB" dirty="0">
                <a:latin typeface="Lato" panose="020F0502020204030203"/>
              </a:rPr>
              <a:t>     risks</a:t>
            </a:r>
          </a:p>
          <a:p>
            <a:pPr lvl="0"/>
            <a:endParaRPr lang="en-GB" b="1" dirty="0">
              <a:latin typeface="Lato" panose="020F0502020204030203"/>
              <a:ea typeface="Lato" panose="020F0502020204030203" pitchFamily="34" charset="0"/>
              <a:cs typeface="Lato" panose="020F0502020204030203" pitchFamily="34" charset="0"/>
            </a:endParaRPr>
          </a:p>
        </p:txBody>
      </p:sp>
      <p:pic>
        <p:nvPicPr>
          <p:cNvPr id="2" name="Picture 1">
            <a:extLst>
              <a:ext uri="{FF2B5EF4-FFF2-40B4-BE49-F238E27FC236}">
                <a16:creationId xmlns:a16="http://schemas.microsoft.com/office/drawing/2014/main" id="{0A68A7E7-9D65-4218-A2EA-B2A7B22EBF1A}"/>
              </a:ext>
            </a:extLst>
          </p:cNvPr>
          <p:cNvPicPr>
            <a:picLocks noChangeAspect="1"/>
          </p:cNvPicPr>
          <p:nvPr/>
        </p:nvPicPr>
        <p:blipFill>
          <a:blip r:embed="rId2"/>
          <a:stretch>
            <a:fillRect/>
          </a:stretch>
        </p:blipFill>
        <p:spPr>
          <a:xfrm>
            <a:off x="1523603" y="702845"/>
            <a:ext cx="9144793" cy="1079086"/>
          </a:xfrm>
          <a:prstGeom prst="rect">
            <a:avLst/>
          </a:prstGeom>
        </p:spPr>
      </p:pic>
      <p:sp>
        <p:nvSpPr>
          <p:cNvPr id="7" name="PoljeZBesedilom 10">
            <a:extLst>
              <a:ext uri="{FF2B5EF4-FFF2-40B4-BE49-F238E27FC236}">
                <a16:creationId xmlns:a16="http://schemas.microsoft.com/office/drawing/2014/main" id="{3D6DD80C-1918-45FB-90B1-6A59A44EAD40}"/>
              </a:ext>
            </a:extLst>
          </p:cNvPr>
          <p:cNvSpPr txBox="1"/>
          <p:nvPr/>
        </p:nvSpPr>
        <p:spPr>
          <a:xfrm>
            <a:off x="542014" y="3596535"/>
            <a:ext cx="11130086" cy="923330"/>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dirty="0">
                <a:latin typeface="Lato" panose="020F0502020204030203"/>
              </a:rPr>
              <a:t>The short duration and therefore transient nature of migration adds another dimension of vulnerability for </a:t>
            </a:r>
          </a:p>
          <a:p>
            <a:pPr lvl="0"/>
            <a:r>
              <a:rPr lang="en-GB" dirty="0">
                <a:latin typeface="Lato" panose="020F0502020204030203"/>
              </a:rPr>
              <a:t>    migrant workers in terms of OSH beyond language skills, social exclusion, or complicity in their own    </a:t>
            </a:r>
          </a:p>
          <a:p>
            <a:pPr lvl="0"/>
            <a:r>
              <a:rPr lang="en-GB" dirty="0">
                <a:latin typeface="Lato" panose="020F0502020204030203"/>
              </a:rPr>
              <a:t>    exploitation to maximise income or retain a job.</a:t>
            </a:r>
            <a:endParaRPr lang="en-GB" dirty="0">
              <a:latin typeface="Lato" panose="020F0502020204030203"/>
              <a:ea typeface="Lato" panose="020F0502020204030203" pitchFamily="34" charset="0"/>
              <a:cs typeface="Lato" panose="020F0502020204030203" pitchFamily="34" charset="0"/>
            </a:endParaRPr>
          </a:p>
        </p:txBody>
      </p:sp>
      <p:sp>
        <p:nvSpPr>
          <p:cNvPr id="8" name="PoljeZBesedilom 3">
            <a:extLst>
              <a:ext uri="{FF2B5EF4-FFF2-40B4-BE49-F238E27FC236}">
                <a16:creationId xmlns:a16="http://schemas.microsoft.com/office/drawing/2014/main" id="{1C890192-9D99-4A06-98DC-6DFFA5E7B71F}"/>
              </a:ext>
            </a:extLst>
          </p:cNvPr>
          <p:cNvSpPr txBox="1"/>
          <p:nvPr/>
        </p:nvSpPr>
        <p:spPr>
          <a:xfrm>
            <a:off x="562420" y="5348753"/>
            <a:ext cx="11168025" cy="646331"/>
          </a:xfrm>
          <a:prstGeom prst="rect">
            <a:avLst/>
          </a:prstGeom>
          <a:noFill/>
        </p:spPr>
        <p:txBody>
          <a:bodyPr wrap="square" rtlCol="0">
            <a:spAutoFit/>
          </a:bodyPr>
          <a:lstStyle/>
          <a:p>
            <a:pPr lvl="0"/>
            <a:r>
              <a:rPr lang="en-GB" b="1" dirty="0">
                <a:solidFill>
                  <a:schemeClr val="accent1"/>
                </a:solidFill>
                <a:latin typeface="Montserrat" panose="00000500000000000000" pitchFamily="50" charset="0"/>
              </a:rPr>
              <a:t>/</a:t>
            </a:r>
            <a:r>
              <a:rPr lang="en-GB" b="1" dirty="0">
                <a:solidFill>
                  <a:schemeClr val="accent6"/>
                </a:solidFill>
                <a:latin typeface="Montserrat" panose="00000500000000000000" pitchFamily="50" charset="0"/>
              </a:rPr>
              <a:t>/ </a:t>
            </a:r>
            <a:r>
              <a:rPr lang="en-GB" dirty="0">
                <a:latin typeface="Lato" panose="020F0502020204030203"/>
              </a:rPr>
              <a:t>More should be done to monitor subsidiaries (often letterbox companies)</a:t>
            </a:r>
            <a:endParaRPr lang="en-GB" sz="1200" dirty="0">
              <a:latin typeface="Lato" panose="020F0502020204030203"/>
              <a:ea typeface="Lato" panose="020F0502020204030203" pitchFamily="34" charset="0"/>
              <a:cs typeface="Lato" panose="020F0502020204030203" pitchFamily="34" charset="0"/>
            </a:endParaRPr>
          </a:p>
          <a:p>
            <a:endParaRPr lang="en-GB" dirty="0">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037076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3148257"/>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862</Words>
  <Application>Microsoft Office PowerPoint</Application>
  <PresentationFormat>Widescreen</PresentationFormat>
  <Paragraphs>84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Lato</vt:lpstr>
      <vt:lpstr>Montserrat</vt:lpstr>
      <vt:lpstr>Officeova tema</vt:lpstr>
      <vt:lpstr>PowerPoint Presentation</vt:lpstr>
      <vt:lpstr>PowerPoint Presentation</vt:lpstr>
      <vt:lpstr>PowerPoint Presentation</vt:lpstr>
      <vt:lpstr>// Sectors</vt:lpstr>
      <vt:lpstr>// Sectors</vt:lpstr>
      <vt:lpstr>// Sectors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TM</dc:creator>
  <cp:lastModifiedBy>Sonila Danaj</cp:lastModifiedBy>
  <cp:revision>90</cp:revision>
  <dcterms:created xsi:type="dcterms:W3CDTF">2017-02-07T09:42:13Z</dcterms:created>
  <dcterms:modified xsi:type="dcterms:W3CDTF">2018-10-09T15:10:53Z</dcterms:modified>
</cp:coreProperties>
</file>