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70" r:id="rId4"/>
    <p:sldId id="263" r:id="rId5"/>
    <p:sldId id="271"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nej Mlekuž" initials="JM" lastIdx="2" clrIdx="0"/>
  <p:cmAuthor id="1" name=" " initials="MSOffice" lastIdx="4" clrIdx="1"/>
  <p:cmAuthor id="2" name="TM" initials="T" lastIdx="1" clrIdx="2">
    <p:extLst>
      <p:ext uri="{19B8F6BF-5375-455C-9EA6-DF929625EA0E}">
        <p15:presenceInfo xmlns:p15="http://schemas.microsoft.com/office/powerpoint/2012/main" userId="T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D42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88" d="100"/>
          <a:sy n="88" d="100"/>
        </p:scale>
        <p:origin x="403" y="72"/>
      </p:cViewPr>
      <p:guideLst>
        <p:guide orient="horz" pos="2160"/>
        <p:guide pos="3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en-GB"/>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67841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18735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en-GB"/>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52235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58133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en-GB"/>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297578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5" name="Označba mesta datuma 4"/>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59606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en-GB"/>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7" name="Označba mesta datuma 6"/>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8" name="Označba mesta noge 7"/>
          <p:cNvSpPr>
            <a:spLocks noGrp="1"/>
          </p:cNvSpPr>
          <p:nvPr>
            <p:ph type="ftr" sz="quarter" idx="11"/>
          </p:nvPr>
        </p:nvSpPr>
        <p:spPr/>
        <p:txBody>
          <a:bodyPr/>
          <a:lstStyle/>
          <a:p>
            <a:endParaRPr lang="en-GB"/>
          </a:p>
        </p:txBody>
      </p:sp>
      <p:sp>
        <p:nvSpPr>
          <p:cNvPr id="9" name="Označba mesta številke diapozitiva 8"/>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41813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značba mesta datuma 2"/>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4" name="Označba mesta noge 3"/>
          <p:cNvSpPr>
            <a:spLocks noGrp="1"/>
          </p:cNvSpPr>
          <p:nvPr>
            <p:ph type="ftr" sz="quarter" idx="11"/>
          </p:nvPr>
        </p:nvSpPr>
        <p:spPr/>
        <p:txBody>
          <a:bodyPr/>
          <a:lstStyle/>
          <a:p>
            <a:endParaRPr lang="en-GB"/>
          </a:p>
        </p:txBody>
      </p:sp>
      <p:sp>
        <p:nvSpPr>
          <p:cNvPr id="5" name="Označba mesta številke diapozitiva 4"/>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246265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3" name="Označba mesta noge 2"/>
          <p:cNvSpPr>
            <a:spLocks noGrp="1"/>
          </p:cNvSpPr>
          <p:nvPr>
            <p:ph type="ftr" sz="quarter" idx="11"/>
          </p:nvPr>
        </p:nvSpPr>
        <p:spPr/>
        <p:txBody>
          <a:bodyPr/>
          <a:lstStyle/>
          <a:p>
            <a:endParaRPr lang="en-GB"/>
          </a:p>
        </p:txBody>
      </p:sp>
      <p:sp>
        <p:nvSpPr>
          <p:cNvPr id="4" name="Označba mesta številke diapozitiva 3"/>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99224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GB"/>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254085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GB"/>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424817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en-GB"/>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54D73-83FD-4F41-9EE1-FF6B3F027002}" type="datetimeFigureOut">
              <a:rPr lang="en-GB" smtClean="0"/>
              <a:pPr/>
              <a:t>09/10/2018</a:t>
            </a:fld>
            <a:endParaRPr lang="en-GB"/>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1C319-F902-4B62-A97C-5C452C00A2EF}" type="slidenum">
              <a:rPr lang="en-GB" smtClean="0"/>
              <a:pPr/>
              <a:t>‹#›</a:t>
            </a:fld>
            <a:endParaRPr lang="en-GB"/>
          </a:p>
        </p:txBody>
      </p:sp>
    </p:spTree>
    <p:extLst>
      <p:ext uri="{BB962C8B-B14F-4D97-AF65-F5344CB8AC3E}">
        <p14:creationId xmlns:p14="http://schemas.microsoft.com/office/powerpoint/2010/main" val="2819957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756079" cy="6858000"/>
          </a:xfrm>
          <a:prstGeom prst="rect">
            <a:avLst/>
          </a:prstGeom>
        </p:spPr>
      </p:pic>
      <p:sp>
        <p:nvSpPr>
          <p:cNvPr id="5" name="PoljeZBesedilom 4"/>
          <p:cNvSpPr txBox="1"/>
          <p:nvPr/>
        </p:nvSpPr>
        <p:spPr>
          <a:xfrm>
            <a:off x="243398" y="5608034"/>
            <a:ext cx="11848940" cy="738664"/>
          </a:xfrm>
          <a:prstGeom prst="rect">
            <a:avLst/>
          </a:prstGeom>
          <a:noFill/>
        </p:spPr>
        <p:txBody>
          <a:bodyPr wrap="square" rtlCol="0">
            <a:spAutoFit/>
          </a:bodyPr>
          <a:lstStyle/>
          <a:p>
            <a:r>
              <a:rPr lang="en-GB" sz="1400" b="1" dirty="0" smtClean="0">
                <a:latin typeface="Lato" panose="020F0502020204030203" pitchFamily="34" charset="0"/>
                <a:ea typeface="Lato" panose="020F0502020204030203" pitchFamily="34" charset="0"/>
                <a:cs typeface="Lato" panose="020F0502020204030203" pitchFamily="34" charset="0"/>
              </a:rPr>
              <a:t>POOSH  </a:t>
            </a:r>
            <a:endParaRPr lang="sl-SI" sz="1400" b="1" dirty="0" smtClean="0">
              <a:latin typeface="Lato" panose="020F0502020204030203" pitchFamily="34" charset="0"/>
              <a:ea typeface="Lato" panose="020F0502020204030203" pitchFamily="34" charset="0"/>
              <a:cs typeface="Lato" panose="020F0502020204030203" pitchFamily="34" charset="0"/>
            </a:endParaRPr>
          </a:p>
          <a:p>
            <a:r>
              <a:rPr lang="en-GB" sz="1400" b="1" dirty="0" smtClean="0">
                <a:latin typeface="Lato" panose="020F0502020204030203" pitchFamily="34" charset="0"/>
                <a:ea typeface="Lato" panose="020F0502020204030203" pitchFamily="34" charset="0"/>
                <a:cs typeface="Lato" panose="020F0502020204030203" pitchFamily="34" charset="0"/>
              </a:rPr>
              <a:t>Occupational Safety and Health of Posted Workers: </a:t>
            </a:r>
            <a:endParaRPr lang="sl-SI" sz="1400" b="1" dirty="0" smtClean="0">
              <a:latin typeface="Lato" panose="020F0502020204030203" pitchFamily="34" charset="0"/>
              <a:ea typeface="Lato" panose="020F0502020204030203" pitchFamily="34" charset="0"/>
              <a:cs typeface="Lato" panose="020F0502020204030203" pitchFamily="34" charset="0"/>
            </a:endParaRPr>
          </a:p>
          <a:p>
            <a:r>
              <a:rPr lang="en-GB" sz="1400" dirty="0" smtClean="0">
                <a:latin typeface="Lato" panose="020F0502020204030203" pitchFamily="34" charset="0"/>
                <a:ea typeface="Lato" panose="020F0502020204030203" pitchFamily="34" charset="0"/>
                <a:cs typeface="Lato" panose="020F0502020204030203" pitchFamily="34" charset="0"/>
              </a:rPr>
              <a:t>Depicting the existing</a:t>
            </a:r>
            <a:r>
              <a:rPr lang="sl-SI" sz="1400" dirty="0" smtClean="0">
                <a:latin typeface="Lato" panose="020F0502020204030203" pitchFamily="34" charset="0"/>
                <a:ea typeface="Lato" panose="020F0502020204030203" pitchFamily="34" charset="0"/>
                <a:cs typeface="Lato" panose="020F0502020204030203" pitchFamily="34" charset="0"/>
              </a:rPr>
              <a:t> </a:t>
            </a:r>
            <a:r>
              <a:rPr lang="en-GB" sz="1400" dirty="0" smtClean="0">
                <a:latin typeface="Lato" panose="020F0502020204030203" pitchFamily="34" charset="0"/>
                <a:ea typeface="Lato" panose="020F0502020204030203" pitchFamily="34" charset="0"/>
                <a:cs typeface="Lato" panose="020F0502020204030203" pitchFamily="34" charset="0"/>
              </a:rPr>
              <a:t>and future challenges in assuring decent working</a:t>
            </a:r>
            <a:r>
              <a:rPr lang="sl-SI" sz="1400" b="1" dirty="0" smtClean="0">
                <a:solidFill>
                  <a:srgbClr val="002060"/>
                </a:solidFill>
                <a:latin typeface="Lato" panose="020F0502020204030203" pitchFamily="34" charset="0"/>
              </a:rPr>
              <a:t> </a:t>
            </a:r>
            <a:r>
              <a:rPr lang="en-GB" sz="1400" dirty="0" smtClean="0">
                <a:latin typeface="Lato" panose="020F0502020204030203" pitchFamily="34" charset="0"/>
                <a:ea typeface="Lato" panose="020F0502020204030203" pitchFamily="34" charset="0"/>
                <a:cs typeface="Lato" panose="020F0502020204030203" pitchFamily="34" charset="0"/>
              </a:rPr>
              <a:t>conditions and wellbeing of workers in hazardous sectors.</a:t>
            </a:r>
            <a:endParaRPr lang="en-GB" sz="1400" dirty="0">
              <a:latin typeface="Lato" panose="020F0502020204030203" pitchFamily="34" charset="0"/>
              <a:ea typeface="Lato" panose="020F0502020204030203" pitchFamily="34" charset="0"/>
              <a:cs typeface="Lato" panose="020F0502020204030203" pitchFamily="34" charset="0"/>
            </a:endParaRPr>
          </a:p>
        </p:txBody>
      </p:sp>
      <p:pic>
        <p:nvPicPr>
          <p:cNvPr id="6" name="Slika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4275" y="490719"/>
            <a:ext cx="510154" cy="693615"/>
          </a:xfrm>
          <a:prstGeom prst="rect">
            <a:avLst/>
          </a:prstGeom>
        </p:spPr>
      </p:pic>
      <p:sp>
        <p:nvSpPr>
          <p:cNvPr id="2" name="Rectangle 1"/>
          <p:cNvSpPr/>
          <p:nvPr/>
        </p:nvSpPr>
        <p:spPr>
          <a:xfrm>
            <a:off x="416935" y="2986793"/>
            <a:ext cx="8927362" cy="1384995"/>
          </a:xfrm>
          <a:prstGeom prst="rect">
            <a:avLst/>
          </a:prstGeom>
        </p:spPr>
        <p:txBody>
          <a:bodyPr wrap="square">
            <a:spAutoFit/>
          </a:bodyPr>
          <a:lstStyle/>
          <a:p>
            <a:pPr lvl="0"/>
            <a:r>
              <a:rPr lang="en-US" sz="3200" b="1" dirty="0">
                <a:solidFill>
                  <a:srgbClr val="002060"/>
                </a:solidFill>
                <a:latin typeface="Montserrat" panose="00000500000000000000" pitchFamily="50" charset="0"/>
              </a:rPr>
              <a:t>POOSH COUNTRY </a:t>
            </a:r>
            <a:r>
              <a:rPr lang="en-US" sz="3200" b="1" dirty="0" smtClean="0">
                <a:solidFill>
                  <a:srgbClr val="002060"/>
                </a:solidFill>
                <a:latin typeface="Montserrat" panose="00000500000000000000" pitchFamily="50" charset="0"/>
              </a:rPr>
              <a:t>Report</a:t>
            </a:r>
            <a:r>
              <a:rPr lang="sl-SI" sz="3200" b="1" dirty="0" smtClean="0">
                <a:solidFill>
                  <a:srgbClr val="002060"/>
                </a:solidFill>
                <a:latin typeface="Montserrat" panose="00000500000000000000" pitchFamily="50" charset="0"/>
              </a:rPr>
              <a:t>: </a:t>
            </a:r>
            <a:r>
              <a:rPr lang="en-US" sz="3200" b="1" dirty="0" smtClean="0">
                <a:solidFill>
                  <a:srgbClr val="002060"/>
                </a:solidFill>
                <a:latin typeface="Montserrat" panose="00000500000000000000" pitchFamily="50" charset="0"/>
              </a:rPr>
              <a:t>CROATIA</a:t>
            </a:r>
            <a:endParaRPr lang="sl-SI" sz="3200" b="1" dirty="0" smtClean="0">
              <a:solidFill>
                <a:srgbClr val="002060"/>
              </a:solidFill>
              <a:latin typeface="Montserrat" panose="00000500000000000000" pitchFamily="50" charset="0"/>
            </a:endParaRPr>
          </a:p>
          <a:p>
            <a:pPr lvl="0"/>
            <a:r>
              <a:rPr lang="sl-SI" sz="2000" b="1" dirty="0" smtClean="0">
                <a:solidFill>
                  <a:srgbClr val="002060"/>
                </a:solidFill>
                <a:latin typeface="Montserrat" panose="00000500000000000000" pitchFamily="50" charset="0"/>
              </a:rPr>
              <a:t>ZRC </a:t>
            </a:r>
            <a:r>
              <a:rPr lang="sl-SI" sz="2000" b="1" dirty="0">
                <a:solidFill>
                  <a:srgbClr val="002060"/>
                </a:solidFill>
                <a:latin typeface="Montserrat" panose="00000500000000000000" pitchFamily="50" charset="0"/>
              </a:rPr>
              <a:t>SAZU, </a:t>
            </a:r>
            <a:r>
              <a:rPr lang="sl-SI" sz="2000" b="1" dirty="0" err="1" smtClean="0">
                <a:solidFill>
                  <a:srgbClr val="002060"/>
                </a:solidFill>
                <a:latin typeface="Montserrat" panose="00000500000000000000" pitchFamily="50" charset="0"/>
              </a:rPr>
              <a:t>Slovenian</a:t>
            </a:r>
            <a:r>
              <a:rPr lang="sl-SI" sz="2000" b="1" dirty="0" smtClean="0">
                <a:solidFill>
                  <a:srgbClr val="002060"/>
                </a:solidFill>
                <a:latin typeface="Montserrat" panose="00000500000000000000" pitchFamily="50" charset="0"/>
              </a:rPr>
              <a:t> </a:t>
            </a:r>
            <a:r>
              <a:rPr lang="sl-SI" sz="2000" b="1" dirty="0" err="1">
                <a:solidFill>
                  <a:srgbClr val="002060"/>
                </a:solidFill>
                <a:latin typeface="Montserrat" panose="00000500000000000000" pitchFamily="50" charset="0"/>
              </a:rPr>
              <a:t>Migration</a:t>
            </a:r>
            <a:r>
              <a:rPr lang="sl-SI" sz="2000" b="1" dirty="0">
                <a:solidFill>
                  <a:srgbClr val="002060"/>
                </a:solidFill>
                <a:latin typeface="Montserrat" panose="00000500000000000000" pitchFamily="50" charset="0"/>
              </a:rPr>
              <a:t> Institute</a:t>
            </a:r>
          </a:p>
          <a:p>
            <a:pPr lvl="0"/>
            <a:endParaRPr lang="sl-SI" sz="3200" b="1" dirty="0">
              <a:solidFill>
                <a:srgbClr val="002060"/>
              </a:solidFill>
              <a:latin typeface="Montserrat" panose="00000500000000000000" pitchFamily="50" charset="0"/>
            </a:endParaRPr>
          </a:p>
        </p:txBody>
      </p:sp>
      <p:sp>
        <p:nvSpPr>
          <p:cNvPr id="7" name="Rectangle 6"/>
          <p:cNvSpPr/>
          <p:nvPr/>
        </p:nvSpPr>
        <p:spPr>
          <a:xfrm>
            <a:off x="416935" y="3463776"/>
            <a:ext cx="8326596" cy="400110"/>
          </a:xfrm>
          <a:prstGeom prst="rect">
            <a:avLst/>
          </a:prstGeom>
        </p:spPr>
        <p:txBody>
          <a:bodyPr wrap="square">
            <a:spAutoFit/>
          </a:bodyPr>
          <a:lstStyle/>
          <a:p>
            <a:pPr lvl="0"/>
            <a:endParaRPr lang="en-GB" sz="2000" dirty="0">
              <a:solidFill>
                <a:srgbClr val="002060"/>
              </a:solidFill>
              <a:latin typeface="Montserrat" panose="00000500000000000000" pitchFamily="50" charset="0"/>
            </a:endParaRPr>
          </a:p>
        </p:txBody>
      </p:sp>
      <p:sp>
        <p:nvSpPr>
          <p:cNvPr id="8" name="Pravokotnik 7"/>
          <p:cNvSpPr/>
          <p:nvPr/>
        </p:nvSpPr>
        <p:spPr>
          <a:xfrm>
            <a:off x="350194" y="3090829"/>
            <a:ext cx="53395" cy="680794"/>
          </a:xfrm>
          <a:prstGeom prst="rect">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pic>
        <p:nvPicPr>
          <p:cNvPr id="11" name="Slika 10"/>
          <p:cNvPicPr>
            <a:picLocks noChangeAspect="1"/>
          </p:cNvPicPr>
          <p:nvPr/>
        </p:nvPicPr>
        <p:blipFill>
          <a:blip r:embed="rId4" cstate="print"/>
          <a:stretch>
            <a:fillRect/>
          </a:stretch>
        </p:blipFill>
        <p:spPr>
          <a:xfrm>
            <a:off x="350194" y="558722"/>
            <a:ext cx="1488131" cy="481732"/>
          </a:xfrm>
          <a:prstGeom prst="rect">
            <a:avLst/>
          </a:prstGeom>
        </p:spPr>
      </p:pic>
    </p:spTree>
    <p:extLst>
      <p:ext uri="{BB962C8B-B14F-4D97-AF65-F5344CB8AC3E}">
        <p14:creationId xmlns:p14="http://schemas.microsoft.com/office/powerpoint/2010/main" val="4237219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1330602" y="524312"/>
            <a:ext cx="9144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smtClean="0">
                <a:solidFill>
                  <a:schemeClr val="accent1"/>
                </a:solidFill>
                <a:latin typeface="Montserrat" panose="00000500000000000000" pitchFamily="50" charset="0"/>
              </a:rPr>
              <a:t>/</a:t>
            </a:r>
            <a:r>
              <a:rPr lang="en-GB" sz="3600" b="1" dirty="0" smtClean="0">
                <a:solidFill>
                  <a:schemeClr val="accent6"/>
                </a:solidFill>
                <a:latin typeface="Montserrat" panose="00000500000000000000" pitchFamily="50" charset="0"/>
              </a:rPr>
              <a:t>/</a:t>
            </a:r>
            <a:r>
              <a:rPr lang="sl-SI" sz="2800" b="1" dirty="0" err="1" smtClean="0">
                <a:solidFill>
                  <a:schemeClr val="accent6"/>
                </a:solidFill>
                <a:latin typeface="Montserrat" panose="00000500000000000000" pitchFamily="50" charset="0"/>
              </a:rPr>
              <a:t>Posting</a:t>
            </a:r>
            <a:r>
              <a:rPr lang="sl-SI" sz="2800" b="1" dirty="0" smtClean="0">
                <a:solidFill>
                  <a:schemeClr val="accent6"/>
                </a:solidFill>
                <a:latin typeface="Montserrat" panose="00000500000000000000" pitchFamily="50" charset="0"/>
              </a:rPr>
              <a:t> to </a:t>
            </a:r>
            <a:r>
              <a:rPr lang="sl-SI" sz="2800" b="1" dirty="0" err="1" smtClean="0">
                <a:solidFill>
                  <a:schemeClr val="accent6"/>
                </a:solidFill>
                <a:latin typeface="Montserrat" panose="00000500000000000000" pitchFamily="50" charset="0"/>
              </a:rPr>
              <a:t>and</a:t>
            </a:r>
            <a:r>
              <a:rPr lang="sl-SI" sz="2800" b="1" dirty="0" smtClean="0">
                <a:solidFill>
                  <a:schemeClr val="accent6"/>
                </a:solidFill>
                <a:latin typeface="Montserrat" panose="00000500000000000000" pitchFamily="50" charset="0"/>
              </a:rPr>
              <a:t> </a:t>
            </a:r>
            <a:r>
              <a:rPr lang="sl-SI" sz="2800" b="1" dirty="0" err="1" smtClean="0">
                <a:solidFill>
                  <a:schemeClr val="accent6"/>
                </a:solidFill>
                <a:latin typeface="Montserrat" panose="00000500000000000000" pitchFamily="50" charset="0"/>
              </a:rPr>
              <a:t>from</a:t>
            </a:r>
            <a:r>
              <a:rPr lang="sl-SI" sz="2800" b="1" dirty="0" smtClean="0">
                <a:solidFill>
                  <a:schemeClr val="accent6"/>
                </a:solidFill>
                <a:latin typeface="Montserrat" panose="00000500000000000000" pitchFamily="50" charset="0"/>
              </a:rPr>
              <a:t> </a:t>
            </a:r>
            <a:r>
              <a:rPr lang="sl-SI" sz="2800" b="1" dirty="0" err="1" smtClean="0">
                <a:solidFill>
                  <a:schemeClr val="accent6"/>
                </a:solidFill>
                <a:latin typeface="Montserrat" panose="00000500000000000000" pitchFamily="50" charset="0"/>
              </a:rPr>
              <a:t>Croatia</a:t>
            </a:r>
            <a:endParaRPr lang="en-GB" sz="2800" b="1" dirty="0">
              <a:solidFill>
                <a:srgbClr val="000066"/>
              </a:solidFill>
              <a:latin typeface="Montserrat" panose="00000500000000000000" pitchFamily="50" charset="0"/>
            </a:endParaRPr>
          </a:p>
        </p:txBody>
      </p:sp>
      <p:pic>
        <p:nvPicPr>
          <p:cNvPr id="2" name="Slika 1"/>
          <p:cNvPicPr>
            <a:picLocks noChangeAspect="1"/>
          </p:cNvPicPr>
          <p:nvPr/>
        </p:nvPicPr>
        <p:blipFill>
          <a:blip r:embed="rId3"/>
          <a:stretch>
            <a:fillRect/>
          </a:stretch>
        </p:blipFill>
        <p:spPr>
          <a:xfrm>
            <a:off x="379564" y="1770472"/>
            <a:ext cx="6409509" cy="2613692"/>
          </a:xfrm>
          <a:prstGeom prst="rect">
            <a:avLst/>
          </a:prstGeom>
        </p:spPr>
      </p:pic>
      <p:pic>
        <p:nvPicPr>
          <p:cNvPr id="3" name="Slika 2"/>
          <p:cNvPicPr>
            <a:picLocks noChangeAspect="1"/>
          </p:cNvPicPr>
          <p:nvPr/>
        </p:nvPicPr>
        <p:blipFill>
          <a:blip r:embed="rId4"/>
          <a:stretch>
            <a:fillRect/>
          </a:stretch>
        </p:blipFill>
        <p:spPr>
          <a:xfrm>
            <a:off x="6789073" y="1770472"/>
            <a:ext cx="5002446" cy="2613672"/>
          </a:xfrm>
          <a:prstGeom prst="rect">
            <a:avLst/>
          </a:prstGeom>
        </p:spPr>
      </p:pic>
    </p:spTree>
    <p:extLst>
      <p:ext uri="{BB962C8B-B14F-4D97-AF65-F5344CB8AC3E}">
        <p14:creationId xmlns:p14="http://schemas.microsoft.com/office/powerpoint/2010/main" val="2037076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6287588" y="524312"/>
            <a:ext cx="4187013"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smtClean="0">
                <a:solidFill>
                  <a:schemeClr val="accent1"/>
                </a:solidFill>
                <a:latin typeface="Montserrat" panose="00000500000000000000" pitchFamily="50" charset="0"/>
              </a:rPr>
              <a:t>/</a:t>
            </a:r>
            <a:r>
              <a:rPr lang="en-GB" sz="3600" b="1" dirty="0" smtClean="0">
                <a:solidFill>
                  <a:schemeClr val="accent6"/>
                </a:solidFill>
                <a:latin typeface="Montserrat" panose="00000500000000000000" pitchFamily="50" charset="0"/>
              </a:rPr>
              <a:t>/</a:t>
            </a:r>
            <a:r>
              <a:rPr lang="sl-SI" sz="3600" b="1" dirty="0" err="1" smtClean="0">
                <a:solidFill>
                  <a:schemeClr val="accent6"/>
                </a:solidFill>
                <a:latin typeface="Montserrat" panose="00000500000000000000" pitchFamily="50" charset="0"/>
              </a:rPr>
              <a:t>Sectors</a:t>
            </a:r>
            <a:endParaRPr lang="en-GB" sz="2800" b="1" dirty="0">
              <a:solidFill>
                <a:srgbClr val="000066"/>
              </a:solidFill>
              <a:latin typeface="Montserrat" panose="00000500000000000000" pitchFamily="50" charset="0"/>
            </a:endParaRPr>
          </a:p>
        </p:txBody>
      </p:sp>
      <p:pic>
        <p:nvPicPr>
          <p:cNvPr id="4" name="Slika 3"/>
          <p:cNvPicPr>
            <a:picLocks noChangeAspect="1"/>
          </p:cNvPicPr>
          <p:nvPr/>
        </p:nvPicPr>
        <p:blipFill>
          <a:blip r:embed="rId3"/>
          <a:stretch>
            <a:fillRect/>
          </a:stretch>
        </p:blipFill>
        <p:spPr>
          <a:xfrm>
            <a:off x="0" y="389723"/>
            <a:ext cx="6052458" cy="5981432"/>
          </a:xfrm>
          <a:prstGeom prst="rect">
            <a:avLst/>
          </a:prstGeom>
        </p:spPr>
      </p:pic>
    </p:spTree>
    <p:extLst>
      <p:ext uri="{BB962C8B-B14F-4D97-AF65-F5344CB8AC3E}">
        <p14:creationId xmlns:p14="http://schemas.microsoft.com/office/powerpoint/2010/main" val="63553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1271452" y="524312"/>
            <a:ext cx="9144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smtClean="0">
                <a:solidFill>
                  <a:schemeClr val="accent1"/>
                </a:solidFill>
                <a:latin typeface="Montserrat" panose="00000500000000000000" pitchFamily="50" charset="0"/>
              </a:rPr>
              <a:t>/</a:t>
            </a:r>
            <a:r>
              <a:rPr lang="en-GB" sz="3600" b="1" dirty="0" smtClean="0">
                <a:solidFill>
                  <a:schemeClr val="accent6"/>
                </a:solidFill>
                <a:latin typeface="Montserrat" panose="00000500000000000000" pitchFamily="50" charset="0"/>
              </a:rPr>
              <a:t>/</a:t>
            </a:r>
            <a:r>
              <a:rPr lang="sl-SI" sz="3600" b="1" dirty="0" smtClean="0">
                <a:solidFill>
                  <a:schemeClr val="accent6"/>
                </a:solidFill>
                <a:latin typeface="Montserrat" panose="00000500000000000000" pitchFamily="50" charset="0"/>
              </a:rPr>
              <a:t> </a:t>
            </a:r>
            <a:r>
              <a:rPr lang="sl-SI" sz="2800" b="1" dirty="0" err="1" smtClean="0">
                <a:solidFill>
                  <a:schemeClr val="accent6"/>
                </a:solidFill>
                <a:latin typeface="Montserrat" panose="00000500000000000000" pitchFamily="50" charset="0"/>
              </a:rPr>
              <a:t>Main</a:t>
            </a:r>
            <a:r>
              <a:rPr lang="sl-SI" sz="2800" b="1" dirty="0" smtClean="0">
                <a:solidFill>
                  <a:schemeClr val="accent6"/>
                </a:solidFill>
                <a:latin typeface="Montserrat" panose="00000500000000000000" pitchFamily="50" charset="0"/>
              </a:rPr>
              <a:t> </a:t>
            </a:r>
            <a:r>
              <a:rPr lang="sl-SI" sz="2800" b="1" dirty="0" err="1" smtClean="0">
                <a:solidFill>
                  <a:schemeClr val="accent6"/>
                </a:solidFill>
                <a:latin typeface="Montserrat" panose="00000500000000000000" pitchFamily="50" charset="0"/>
              </a:rPr>
              <a:t>findings</a:t>
            </a:r>
            <a:endParaRPr lang="en-GB" sz="2800" b="1" dirty="0">
              <a:solidFill>
                <a:srgbClr val="000066"/>
              </a:solidFill>
              <a:latin typeface="Montserrat" panose="00000500000000000000" pitchFamily="50" charset="0"/>
            </a:endParaRPr>
          </a:p>
        </p:txBody>
      </p:sp>
      <p:sp>
        <p:nvSpPr>
          <p:cNvPr id="5" name="Pravokotnik 4"/>
          <p:cNvSpPr/>
          <p:nvPr/>
        </p:nvSpPr>
        <p:spPr>
          <a:xfrm>
            <a:off x="566058" y="1519023"/>
            <a:ext cx="10885714" cy="4389920"/>
          </a:xfrm>
          <a:prstGeom prst="rect">
            <a:avLst/>
          </a:prstGeom>
        </p:spPr>
        <p:txBody>
          <a:bodyPr wrap="square">
            <a:spAutoFit/>
          </a:bodyPr>
          <a:lstStyle/>
          <a:p>
            <a:pPr marL="514350" lvl="0" indent="-514350">
              <a:lnSpc>
                <a:spcPct val="90000"/>
              </a:lnSpc>
              <a:spcBef>
                <a:spcPts val="1000"/>
              </a:spcBef>
              <a:buFont typeface="Arial" panose="020B0604020202020204" pitchFamily="34" charset="0"/>
              <a:buChar char="•"/>
            </a:pPr>
            <a:r>
              <a:rPr lang="en-GB" sz="2400" dirty="0" smtClean="0">
                <a:solidFill>
                  <a:prstClr val="black"/>
                </a:solidFill>
              </a:rPr>
              <a:t>Problem of undocumented work  was highlighted.</a:t>
            </a:r>
          </a:p>
          <a:p>
            <a:pPr marL="514350" lvl="0" indent="-514350">
              <a:lnSpc>
                <a:spcPct val="90000"/>
              </a:lnSpc>
              <a:spcBef>
                <a:spcPts val="1000"/>
              </a:spcBef>
              <a:buFont typeface="Arial" panose="020B0604020202020204" pitchFamily="34" charset="0"/>
              <a:buChar char="•"/>
            </a:pPr>
            <a:r>
              <a:rPr lang="en-GB" sz="2400" dirty="0" smtClean="0">
                <a:solidFill>
                  <a:prstClr val="black"/>
                </a:solidFill>
              </a:rPr>
              <a:t>Language barrier was said to be of crucial importance, affecting the OSH of posted workers, mostly those coming to Croatia. </a:t>
            </a:r>
          </a:p>
          <a:p>
            <a:pPr marL="514350" lvl="0" indent="-514350">
              <a:lnSpc>
                <a:spcPct val="90000"/>
              </a:lnSpc>
              <a:spcBef>
                <a:spcPts val="1000"/>
              </a:spcBef>
              <a:buFont typeface="Arial" panose="020B0604020202020204" pitchFamily="34" charset="0"/>
              <a:buChar char="•"/>
            </a:pPr>
            <a:r>
              <a:rPr lang="en-GB" sz="2400" dirty="0" smtClean="0">
                <a:solidFill>
                  <a:prstClr val="black"/>
                </a:solidFill>
              </a:rPr>
              <a:t>The temporality of posting affects OSH of posted workers.</a:t>
            </a:r>
          </a:p>
          <a:p>
            <a:pPr marL="514350" lvl="0" indent="-514350">
              <a:lnSpc>
                <a:spcPct val="90000"/>
              </a:lnSpc>
              <a:spcBef>
                <a:spcPts val="1000"/>
              </a:spcBef>
              <a:buFont typeface="Arial" panose="020B0604020202020204" pitchFamily="34" charset="0"/>
              <a:buChar char="•"/>
            </a:pPr>
            <a:r>
              <a:rPr lang="en-GB" sz="2400" dirty="0" smtClean="0">
                <a:solidFill>
                  <a:prstClr val="black"/>
                </a:solidFill>
              </a:rPr>
              <a:t>Precariousness further affects OSH in the situation of posting.</a:t>
            </a:r>
          </a:p>
          <a:p>
            <a:pPr marL="514350" lvl="0" indent="-514350">
              <a:lnSpc>
                <a:spcPct val="90000"/>
              </a:lnSpc>
              <a:spcBef>
                <a:spcPts val="1000"/>
              </a:spcBef>
              <a:buFont typeface="Arial" panose="020B0604020202020204" pitchFamily="34" charset="0"/>
              <a:buChar char="•"/>
            </a:pPr>
            <a:r>
              <a:rPr lang="en-GB" sz="2400" dirty="0" smtClean="0">
                <a:solidFill>
                  <a:prstClr val="black"/>
                </a:solidFill>
              </a:rPr>
              <a:t>Posting from Croatia resembles the historical connection of “</a:t>
            </a:r>
            <a:r>
              <a:rPr lang="en-GB" sz="2400" dirty="0" err="1" smtClean="0">
                <a:solidFill>
                  <a:prstClr val="black"/>
                </a:solidFill>
              </a:rPr>
              <a:t>gastarbeiters</a:t>
            </a:r>
            <a:r>
              <a:rPr lang="en-GB" sz="2400" dirty="0" smtClean="0">
                <a:solidFill>
                  <a:prstClr val="black"/>
                </a:solidFill>
              </a:rPr>
              <a:t>” that went from Yugoslavia to Germany (mostly from 1960 on), but is nowadays, within EU, performed under different legal circumstances and with different consequences when it comes to accidents.  </a:t>
            </a:r>
          </a:p>
          <a:p>
            <a:pPr marL="514350" lvl="0" indent="-514350">
              <a:lnSpc>
                <a:spcPct val="90000"/>
              </a:lnSpc>
              <a:spcBef>
                <a:spcPts val="1000"/>
              </a:spcBef>
              <a:buFont typeface="Arial" panose="020B0604020202020204" pitchFamily="34" charset="0"/>
              <a:buChar char="•"/>
            </a:pPr>
            <a:r>
              <a:rPr lang="en-GB" sz="2400" dirty="0" smtClean="0">
                <a:solidFill>
                  <a:prstClr val="black"/>
                </a:solidFill>
              </a:rPr>
              <a:t>The fellow workers in transnational workplaces in Germany are important for sharing OSH knowledge.</a:t>
            </a:r>
            <a:endParaRPr lang="en-GB" sz="2400" dirty="0">
              <a:solidFill>
                <a:prstClr val="black"/>
              </a:solidFill>
            </a:endParaRPr>
          </a:p>
        </p:txBody>
      </p:sp>
    </p:spTree>
    <p:extLst>
      <p:ext uri="{BB962C8B-B14F-4D97-AF65-F5344CB8AC3E}">
        <p14:creationId xmlns:p14="http://schemas.microsoft.com/office/powerpoint/2010/main" val="1174258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1271452" y="524312"/>
            <a:ext cx="9144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smtClean="0">
                <a:solidFill>
                  <a:schemeClr val="accent1"/>
                </a:solidFill>
                <a:latin typeface="Montserrat" panose="00000500000000000000" pitchFamily="50" charset="0"/>
              </a:rPr>
              <a:t>/</a:t>
            </a:r>
            <a:r>
              <a:rPr lang="en-GB" sz="3600" b="1" dirty="0" smtClean="0">
                <a:solidFill>
                  <a:schemeClr val="accent6"/>
                </a:solidFill>
                <a:latin typeface="Montserrat" panose="00000500000000000000" pitchFamily="50" charset="0"/>
              </a:rPr>
              <a:t>/</a:t>
            </a:r>
            <a:r>
              <a:rPr lang="sl-SI" sz="3600" b="1" dirty="0" smtClean="0">
                <a:solidFill>
                  <a:schemeClr val="accent6"/>
                </a:solidFill>
                <a:latin typeface="Montserrat" panose="00000500000000000000" pitchFamily="50" charset="0"/>
              </a:rPr>
              <a:t> </a:t>
            </a:r>
            <a:r>
              <a:rPr lang="sl-SI" sz="2800" b="1" dirty="0" err="1" smtClean="0">
                <a:solidFill>
                  <a:schemeClr val="accent6"/>
                </a:solidFill>
                <a:latin typeface="Montserrat" panose="00000500000000000000" pitchFamily="50" charset="0"/>
              </a:rPr>
              <a:t>Main</a:t>
            </a:r>
            <a:r>
              <a:rPr lang="sl-SI" sz="2800" b="1" dirty="0" smtClean="0">
                <a:solidFill>
                  <a:schemeClr val="accent6"/>
                </a:solidFill>
                <a:latin typeface="Montserrat" panose="00000500000000000000" pitchFamily="50" charset="0"/>
              </a:rPr>
              <a:t> </a:t>
            </a:r>
            <a:r>
              <a:rPr lang="sl-SI" sz="2800" b="1" dirty="0" err="1" smtClean="0">
                <a:solidFill>
                  <a:schemeClr val="accent6"/>
                </a:solidFill>
                <a:latin typeface="Montserrat" panose="00000500000000000000" pitchFamily="50" charset="0"/>
              </a:rPr>
              <a:t>findings</a:t>
            </a:r>
            <a:endParaRPr lang="en-GB" sz="2800" b="1" dirty="0">
              <a:solidFill>
                <a:srgbClr val="000066"/>
              </a:solidFill>
              <a:latin typeface="Montserrat" panose="00000500000000000000" pitchFamily="50" charset="0"/>
            </a:endParaRPr>
          </a:p>
        </p:txBody>
      </p:sp>
      <p:sp>
        <p:nvSpPr>
          <p:cNvPr id="5" name="Pravokotnik 4"/>
          <p:cNvSpPr/>
          <p:nvPr/>
        </p:nvSpPr>
        <p:spPr>
          <a:xfrm>
            <a:off x="566058" y="1519023"/>
            <a:ext cx="10885714" cy="4722318"/>
          </a:xfrm>
          <a:prstGeom prst="rect">
            <a:avLst/>
          </a:prstGeom>
        </p:spPr>
        <p:txBody>
          <a:bodyPr wrap="square">
            <a:spAutoFit/>
          </a:bodyPr>
          <a:lstStyle/>
          <a:p>
            <a:pPr marL="457200" lvl="0" indent="-457200">
              <a:lnSpc>
                <a:spcPct val="90000"/>
              </a:lnSpc>
              <a:spcBef>
                <a:spcPts val="1000"/>
              </a:spcBef>
              <a:buFont typeface="Arial" panose="020B0604020202020204" pitchFamily="34" charset="0"/>
              <a:buChar char="•"/>
            </a:pPr>
            <a:r>
              <a:rPr lang="en-GB" sz="2400" dirty="0" smtClean="0">
                <a:solidFill>
                  <a:prstClr val="black"/>
                </a:solidFill>
              </a:rPr>
              <a:t>Trade unions and inspectorates stressed the importance of multi-sectoral and multi-level approach</a:t>
            </a:r>
          </a:p>
          <a:p>
            <a:pPr marL="457200" lvl="0" indent="-457200">
              <a:lnSpc>
                <a:spcPct val="90000"/>
              </a:lnSpc>
              <a:spcBef>
                <a:spcPts val="1000"/>
              </a:spcBef>
              <a:buFont typeface="Arial" panose="020B0604020202020204" pitchFamily="34" charset="0"/>
              <a:buChar char="•"/>
            </a:pPr>
            <a:r>
              <a:rPr lang="en-GB" sz="2400" dirty="0" smtClean="0">
                <a:solidFill>
                  <a:prstClr val="black"/>
                </a:solidFill>
              </a:rPr>
              <a:t>The confusion over different kinds of </a:t>
            </a:r>
            <a:r>
              <a:rPr lang="en-GB" sz="2400" dirty="0" smtClean="0">
                <a:solidFill>
                  <a:prstClr val="black"/>
                </a:solidFill>
              </a:rPr>
              <a:t>migrant</a:t>
            </a:r>
            <a:r>
              <a:rPr lang="sl-SI" sz="2400" dirty="0" smtClean="0">
                <a:solidFill>
                  <a:prstClr val="black"/>
                </a:solidFill>
              </a:rPr>
              <a:t> </a:t>
            </a:r>
            <a:r>
              <a:rPr lang="sl-SI" sz="2400" dirty="0" err="1" smtClean="0">
                <a:solidFill>
                  <a:prstClr val="black"/>
                </a:solidFill>
              </a:rPr>
              <a:t>work</a:t>
            </a:r>
            <a:r>
              <a:rPr lang="sl-SI" sz="2400" dirty="0" smtClean="0">
                <a:solidFill>
                  <a:prstClr val="black"/>
                </a:solidFill>
              </a:rPr>
              <a:t> (administrative </a:t>
            </a:r>
            <a:r>
              <a:rPr lang="sl-SI" sz="2400" dirty="0" err="1" smtClean="0">
                <a:solidFill>
                  <a:prstClr val="black"/>
                </a:solidFill>
              </a:rPr>
              <a:t>categories</a:t>
            </a:r>
            <a:r>
              <a:rPr lang="sl-SI" sz="2400" dirty="0" smtClean="0">
                <a:solidFill>
                  <a:prstClr val="black"/>
                </a:solidFill>
              </a:rPr>
              <a:t>)</a:t>
            </a:r>
            <a:r>
              <a:rPr lang="en-GB" sz="2400" dirty="0" smtClean="0">
                <a:solidFill>
                  <a:prstClr val="black"/>
                </a:solidFill>
              </a:rPr>
              <a:t> </a:t>
            </a:r>
            <a:r>
              <a:rPr lang="en-GB" sz="2400" dirty="0" smtClean="0">
                <a:solidFill>
                  <a:prstClr val="black"/>
                </a:solidFill>
              </a:rPr>
              <a:t>in </a:t>
            </a:r>
            <a:r>
              <a:rPr lang="en-GB" sz="2400" dirty="0">
                <a:solidFill>
                  <a:prstClr val="black"/>
                </a:solidFill>
              </a:rPr>
              <a:t>the EU  </a:t>
            </a:r>
            <a:r>
              <a:rPr lang="en-GB" sz="2400" dirty="0" smtClean="0">
                <a:solidFill>
                  <a:prstClr val="black"/>
                </a:solidFill>
              </a:rPr>
              <a:t>(among </a:t>
            </a:r>
            <a:r>
              <a:rPr lang="en-GB" sz="2400" dirty="0" smtClean="0">
                <a:solidFill>
                  <a:prstClr val="black"/>
                </a:solidFill>
              </a:rPr>
              <a:t>workers</a:t>
            </a:r>
            <a:r>
              <a:rPr lang="sl-SI" sz="2400" dirty="0" smtClean="0">
                <a:solidFill>
                  <a:prstClr val="black"/>
                </a:solidFill>
              </a:rPr>
              <a:t> as </a:t>
            </a:r>
            <a:r>
              <a:rPr lang="sl-SI" sz="2400" dirty="0" err="1" smtClean="0">
                <a:solidFill>
                  <a:prstClr val="black"/>
                </a:solidFill>
              </a:rPr>
              <a:t>well</a:t>
            </a:r>
            <a:r>
              <a:rPr lang="sl-SI" sz="2400" dirty="0" smtClean="0">
                <a:solidFill>
                  <a:prstClr val="black"/>
                </a:solidFill>
              </a:rPr>
              <a:t> as</a:t>
            </a:r>
            <a:r>
              <a:rPr lang="en-GB" sz="2400" dirty="0" smtClean="0">
                <a:solidFill>
                  <a:prstClr val="black"/>
                </a:solidFill>
              </a:rPr>
              <a:t> in</a:t>
            </a:r>
            <a:r>
              <a:rPr lang="sl-SI" sz="2400" dirty="0" smtClean="0">
                <a:solidFill>
                  <a:prstClr val="black"/>
                </a:solidFill>
              </a:rPr>
              <a:t> </a:t>
            </a:r>
            <a:r>
              <a:rPr lang="sl-SI" sz="2400" dirty="0" err="1" smtClean="0">
                <a:solidFill>
                  <a:prstClr val="black"/>
                </a:solidFill>
              </a:rPr>
              <a:t>the</a:t>
            </a:r>
            <a:r>
              <a:rPr lang="en-GB" sz="2400" dirty="0" smtClean="0">
                <a:solidFill>
                  <a:prstClr val="black"/>
                </a:solidFill>
              </a:rPr>
              <a:t> </a:t>
            </a:r>
            <a:r>
              <a:rPr lang="en-GB" sz="2400" dirty="0" smtClean="0">
                <a:solidFill>
                  <a:prstClr val="black"/>
                </a:solidFill>
              </a:rPr>
              <a:t>public discourse) </a:t>
            </a:r>
            <a:r>
              <a:rPr lang="en-GB" sz="2400" dirty="0" smtClean="0">
                <a:solidFill>
                  <a:prstClr val="black"/>
                </a:solidFill>
              </a:rPr>
              <a:t>and </a:t>
            </a:r>
            <a:r>
              <a:rPr lang="en-GB" sz="2400" dirty="0" smtClean="0">
                <a:solidFill>
                  <a:prstClr val="black"/>
                </a:solidFill>
              </a:rPr>
              <a:t>the confusion over insufficient and incoherent information system was highlighted.  </a:t>
            </a:r>
          </a:p>
          <a:p>
            <a:pPr marL="457200" lvl="0" indent="-457200">
              <a:lnSpc>
                <a:spcPct val="90000"/>
              </a:lnSpc>
              <a:spcBef>
                <a:spcPts val="1000"/>
              </a:spcBef>
              <a:buFont typeface="Arial" panose="020B0604020202020204" pitchFamily="34" charset="0"/>
              <a:buChar char="•"/>
            </a:pPr>
            <a:r>
              <a:rPr lang="en-GB" sz="2400" dirty="0" smtClean="0">
                <a:solidFill>
                  <a:prstClr val="black"/>
                </a:solidFill>
              </a:rPr>
              <a:t>Trade unions were recognised as beneficial for helping workers resolve different OSH-related issues in posting situations. </a:t>
            </a:r>
          </a:p>
          <a:p>
            <a:pPr marL="457200" lvl="0" indent="-457200">
              <a:lnSpc>
                <a:spcPct val="90000"/>
              </a:lnSpc>
              <a:spcBef>
                <a:spcPts val="1000"/>
              </a:spcBef>
              <a:buFont typeface="Arial" panose="020B0604020202020204" pitchFamily="34" charset="0"/>
              <a:buChar char="•"/>
            </a:pPr>
            <a:r>
              <a:rPr lang="en-GB" sz="2400" dirty="0" smtClean="0">
                <a:solidFill>
                  <a:prstClr val="black"/>
                </a:solidFill>
              </a:rPr>
              <a:t>Regarding preventive measures, our interlocutors pointed to lack of awareness raising informational materials which could prevent accidents at work .</a:t>
            </a:r>
          </a:p>
          <a:p>
            <a:pPr marL="457200" lvl="0" indent="-457200">
              <a:lnSpc>
                <a:spcPct val="90000"/>
              </a:lnSpc>
              <a:spcBef>
                <a:spcPts val="1000"/>
              </a:spcBef>
              <a:buFont typeface="Arial" panose="020B0604020202020204" pitchFamily="34" charset="0"/>
              <a:buChar char="•"/>
            </a:pPr>
            <a:r>
              <a:rPr lang="en-GB" sz="2400" dirty="0" smtClean="0">
                <a:solidFill>
                  <a:prstClr val="black"/>
                </a:solidFill>
              </a:rPr>
              <a:t>Small enterprises (mostly from Slovenia) that send Croatian workers abroad are said to be the most problematic. </a:t>
            </a:r>
          </a:p>
          <a:p>
            <a:pPr marL="514350" lvl="0" indent="-514350">
              <a:lnSpc>
                <a:spcPct val="90000"/>
              </a:lnSpc>
              <a:spcBef>
                <a:spcPts val="1000"/>
              </a:spcBef>
              <a:buFont typeface="Arial" panose="020B0604020202020204" pitchFamily="34" charset="0"/>
              <a:buAutoNum type="arabicPeriod"/>
            </a:pPr>
            <a:endParaRPr lang="sl-SI" sz="2400" dirty="0">
              <a:solidFill>
                <a:prstClr val="black"/>
              </a:solidFill>
            </a:endParaRPr>
          </a:p>
        </p:txBody>
      </p:sp>
    </p:spTree>
    <p:extLst>
      <p:ext uri="{BB962C8B-B14F-4D97-AF65-F5344CB8AC3E}">
        <p14:creationId xmlns:p14="http://schemas.microsoft.com/office/powerpoint/2010/main" val="2260011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9302" y="-106377"/>
            <a:ext cx="12381115" cy="6964377"/>
          </a:xfrm>
          <a:prstGeom prst="rect">
            <a:avLst/>
          </a:prstGeom>
        </p:spPr>
      </p:pic>
      <p:sp>
        <p:nvSpPr>
          <p:cNvPr id="4" name="PoljeZBesedilom 3"/>
          <p:cNvSpPr txBox="1"/>
          <p:nvPr/>
        </p:nvSpPr>
        <p:spPr>
          <a:xfrm>
            <a:off x="151163" y="2498648"/>
            <a:ext cx="11260183" cy="3416320"/>
          </a:xfrm>
          <a:prstGeom prst="rect">
            <a:avLst/>
          </a:prstGeom>
          <a:noFill/>
        </p:spPr>
        <p:txBody>
          <a:bodyPr wrap="square" rtlCol="0">
            <a:spAutoFit/>
          </a:bodyPr>
          <a:lstStyle/>
          <a:p>
            <a:pPr lvl="0" algn="just"/>
            <a:r>
              <a:rPr lang="sl-SI" b="1" dirty="0" smtClean="0">
                <a:solidFill>
                  <a:srgbClr val="00B0F0"/>
                </a:solidFill>
                <a:latin typeface="Montserrat" panose="00000500000000000000" pitchFamily="50" charset="0"/>
              </a:rPr>
              <a:t>I</a:t>
            </a:r>
            <a:r>
              <a:rPr lang="en-US" b="1" dirty="0" smtClean="0">
                <a:solidFill>
                  <a:srgbClr val="00B0F0"/>
                </a:solidFill>
                <a:latin typeface="Montserrat" panose="00000500000000000000" pitchFamily="50" charset="0"/>
              </a:rPr>
              <a:t>n </a:t>
            </a:r>
            <a:r>
              <a:rPr lang="en-US" b="1" dirty="0">
                <a:solidFill>
                  <a:srgbClr val="00B0F0"/>
                </a:solidFill>
                <a:latin typeface="Montserrat" panose="00000500000000000000" pitchFamily="50" charset="0"/>
              </a:rPr>
              <a:t>the case of Croatia, posting still resembles the historical connection of “</a:t>
            </a:r>
            <a:r>
              <a:rPr lang="en-US" b="1" dirty="0" err="1">
                <a:solidFill>
                  <a:srgbClr val="00B0F0"/>
                </a:solidFill>
                <a:latin typeface="Montserrat" panose="00000500000000000000" pitchFamily="50" charset="0"/>
              </a:rPr>
              <a:t>gastarbeiters</a:t>
            </a:r>
            <a:r>
              <a:rPr lang="en-US" b="1" dirty="0">
                <a:solidFill>
                  <a:srgbClr val="00B0F0"/>
                </a:solidFill>
                <a:latin typeface="Montserrat" panose="00000500000000000000" pitchFamily="50" charset="0"/>
              </a:rPr>
              <a:t>” who went from Yugoslavia to Germany (mostly from 1960 on), but is nowadays, within EU, performed under different legal circumstances and with different consequences when it comes to accidents. The knowledge on new legal conditions and consequences in the case of accidents should be communicated more effectively, especially with workers. </a:t>
            </a:r>
            <a:endParaRPr lang="sl-SI" b="1" dirty="0" smtClean="0">
              <a:solidFill>
                <a:srgbClr val="00B0F0"/>
              </a:solidFill>
              <a:latin typeface="Montserrat" panose="00000500000000000000" pitchFamily="50" charset="0"/>
            </a:endParaRPr>
          </a:p>
          <a:p>
            <a:pPr lvl="0" algn="just"/>
            <a:endParaRPr lang="sl-SI" b="1" dirty="0">
              <a:solidFill>
                <a:srgbClr val="00B0F0"/>
              </a:solidFill>
              <a:latin typeface="Montserrat" panose="00000500000000000000" pitchFamily="50" charset="0"/>
            </a:endParaRPr>
          </a:p>
          <a:p>
            <a:pPr lvl="0" algn="just"/>
            <a:r>
              <a:rPr lang="en-GB" b="1" dirty="0" smtClean="0">
                <a:solidFill>
                  <a:srgbClr val="00B0F0"/>
                </a:solidFill>
                <a:latin typeface="Montserrat" panose="00000500000000000000" pitchFamily="50" charset="0"/>
              </a:rPr>
              <a:t>Problem of undocumented work in the context of posting  was highlighted</a:t>
            </a:r>
            <a:r>
              <a:rPr lang="sl-SI" b="1" dirty="0" smtClean="0">
                <a:solidFill>
                  <a:srgbClr val="00B0F0"/>
                </a:solidFill>
                <a:latin typeface="Montserrat" panose="00000500000000000000" pitchFamily="50" charset="0"/>
              </a:rPr>
              <a:t>;</a:t>
            </a:r>
            <a:r>
              <a:rPr lang="en-GB" b="1" dirty="0" smtClean="0">
                <a:solidFill>
                  <a:srgbClr val="00B0F0"/>
                </a:solidFill>
                <a:latin typeface="Montserrat" panose="00000500000000000000" pitchFamily="50" charset="0"/>
              </a:rPr>
              <a:t> that rises a general questions: how to think undocumented work in relation to posting (in the case of Croatia</a:t>
            </a:r>
            <a:r>
              <a:rPr lang="sl-SI" b="1" dirty="0" smtClean="0">
                <a:solidFill>
                  <a:srgbClr val="00B0F0"/>
                </a:solidFill>
                <a:latin typeface="Montserrat" panose="00000500000000000000" pitchFamily="50" charset="0"/>
              </a:rPr>
              <a:t> </a:t>
            </a:r>
            <a:r>
              <a:rPr lang="sl-SI" b="1" dirty="0" err="1" smtClean="0">
                <a:solidFill>
                  <a:srgbClr val="00B0F0"/>
                </a:solidFill>
                <a:latin typeface="Montserrat" panose="00000500000000000000" pitchFamily="50" charset="0"/>
              </a:rPr>
              <a:t>this</a:t>
            </a:r>
            <a:r>
              <a:rPr lang="sl-SI" b="1" dirty="0" smtClean="0">
                <a:solidFill>
                  <a:srgbClr val="00B0F0"/>
                </a:solidFill>
                <a:latin typeface="Montserrat" panose="00000500000000000000" pitchFamily="50" charset="0"/>
              </a:rPr>
              <a:t> is </a:t>
            </a:r>
            <a:r>
              <a:rPr lang="sl-SI" b="1" dirty="0" err="1" smtClean="0">
                <a:solidFill>
                  <a:srgbClr val="00B0F0"/>
                </a:solidFill>
                <a:latin typeface="Montserrat" panose="00000500000000000000" pitchFamily="50" charset="0"/>
              </a:rPr>
              <a:t>related</a:t>
            </a:r>
            <a:r>
              <a:rPr lang="sl-SI" b="1" dirty="0" smtClean="0">
                <a:solidFill>
                  <a:srgbClr val="00B0F0"/>
                </a:solidFill>
                <a:latin typeface="Montserrat" panose="00000500000000000000" pitchFamily="50" charset="0"/>
              </a:rPr>
              <a:t> to: a) </a:t>
            </a:r>
            <a:r>
              <a:rPr lang="en-US" b="1" dirty="0" smtClean="0">
                <a:solidFill>
                  <a:srgbClr val="00B0F0"/>
                </a:solidFill>
                <a:latin typeface="Montserrat" panose="00000500000000000000" pitchFamily="50" charset="0"/>
              </a:rPr>
              <a:t>lack</a:t>
            </a:r>
            <a:r>
              <a:rPr lang="sl-SI" b="1" dirty="0" smtClean="0">
                <a:solidFill>
                  <a:srgbClr val="00B0F0"/>
                </a:solidFill>
                <a:latin typeface="Montserrat" panose="00000500000000000000" pitchFamily="50" charset="0"/>
              </a:rPr>
              <a:t> </a:t>
            </a:r>
            <a:r>
              <a:rPr lang="sl-SI" b="1" dirty="0" err="1" smtClean="0">
                <a:solidFill>
                  <a:srgbClr val="00B0F0"/>
                </a:solidFill>
                <a:latin typeface="Montserrat" panose="00000500000000000000" pitchFamily="50" charset="0"/>
              </a:rPr>
              <a:t>of</a:t>
            </a:r>
            <a:r>
              <a:rPr lang="en-US" b="1" dirty="0" smtClean="0">
                <a:solidFill>
                  <a:srgbClr val="00B0F0"/>
                </a:solidFill>
                <a:latin typeface="Montserrat" panose="00000500000000000000" pitchFamily="50" charset="0"/>
              </a:rPr>
              <a:t> </a:t>
            </a:r>
            <a:r>
              <a:rPr lang="en-US" b="1" dirty="0">
                <a:solidFill>
                  <a:srgbClr val="00B0F0"/>
                </a:solidFill>
                <a:latin typeface="Montserrat" panose="00000500000000000000" pitchFamily="50" charset="0"/>
              </a:rPr>
              <a:t>documentation, such as work contracts and/or A1 </a:t>
            </a:r>
            <a:r>
              <a:rPr lang="en-US" b="1" dirty="0" smtClean="0">
                <a:solidFill>
                  <a:srgbClr val="00B0F0"/>
                </a:solidFill>
                <a:latin typeface="Montserrat" panose="00000500000000000000" pitchFamily="50" charset="0"/>
              </a:rPr>
              <a:t>forms, </a:t>
            </a:r>
            <a:r>
              <a:rPr lang="sl-SI" b="1" dirty="0" smtClean="0">
                <a:solidFill>
                  <a:srgbClr val="00B0F0"/>
                </a:solidFill>
                <a:latin typeface="Montserrat" panose="00000500000000000000" pitchFamily="50" charset="0"/>
              </a:rPr>
              <a:t>b) </a:t>
            </a:r>
            <a:r>
              <a:rPr lang="en-US" b="1" dirty="0" smtClean="0">
                <a:solidFill>
                  <a:srgbClr val="00B0F0"/>
                </a:solidFill>
                <a:latin typeface="Montserrat" panose="00000500000000000000" pitchFamily="50" charset="0"/>
              </a:rPr>
              <a:t>letterbox </a:t>
            </a:r>
            <a:r>
              <a:rPr lang="en-US" b="1" dirty="0">
                <a:solidFill>
                  <a:srgbClr val="00B0F0"/>
                </a:solidFill>
                <a:latin typeface="Montserrat" panose="00000500000000000000" pitchFamily="50" charset="0"/>
              </a:rPr>
              <a:t>companies also created a special “undocumented situation</a:t>
            </a:r>
            <a:r>
              <a:rPr lang="en-US" b="1" dirty="0" smtClean="0">
                <a:solidFill>
                  <a:srgbClr val="00B0F0"/>
                </a:solidFill>
                <a:latin typeface="Montserrat" panose="00000500000000000000" pitchFamily="50" charset="0"/>
              </a:rPr>
              <a:t>”</a:t>
            </a:r>
            <a:r>
              <a:rPr lang="sl-SI" b="1" dirty="0">
                <a:solidFill>
                  <a:srgbClr val="00B0F0"/>
                </a:solidFill>
                <a:latin typeface="Montserrat" panose="00000500000000000000" pitchFamily="50" charset="0"/>
              </a:rPr>
              <a:t> </a:t>
            </a:r>
            <a:r>
              <a:rPr lang="sl-SI" b="1" dirty="0" smtClean="0">
                <a:solidFill>
                  <a:srgbClr val="00B0F0"/>
                </a:solidFill>
                <a:latin typeface="Montserrat" panose="00000500000000000000" pitchFamily="50" charset="0"/>
              </a:rPr>
              <a:t>. . . </a:t>
            </a:r>
            <a:endParaRPr lang="en-GB" b="1" dirty="0">
              <a:solidFill>
                <a:srgbClr val="00B0F0"/>
              </a:solidFill>
              <a:latin typeface="Montserrat" panose="00000500000000000000" pitchFamily="50" charset="0"/>
            </a:endParaRPr>
          </a:p>
        </p:txBody>
      </p:sp>
      <p:sp>
        <p:nvSpPr>
          <p:cNvPr id="17" name="Naslov 1"/>
          <p:cNvSpPr txBox="1">
            <a:spLocks/>
          </p:cNvSpPr>
          <p:nvPr/>
        </p:nvSpPr>
        <p:spPr>
          <a:xfrm>
            <a:off x="1524000" y="848040"/>
            <a:ext cx="9144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smtClean="0">
                <a:solidFill>
                  <a:schemeClr val="accent1"/>
                </a:solidFill>
                <a:latin typeface="Montserrat" panose="00000500000000000000" pitchFamily="50" charset="0"/>
              </a:rPr>
              <a:t>/</a:t>
            </a:r>
            <a:r>
              <a:rPr lang="en-GB" sz="3600" b="1" dirty="0" smtClean="0">
                <a:solidFill>
                  <a:schemeClr val="accent6"/>
                </a:solidFill>
                <a:latin typeface="Montserrat" panose="00000500000000000000" pitchFamily="50" charset="0"/>
              </a:rPr>
              <a:t>/</a:t>
            </a:r>
            <a:r>
              <a:rPr lang="sl-SI" sz="3600" b="1" dirty="0" smtClean="0">
                <a:solidFill>
                  <a:schemeClr val="accent6"/>
                </a:solidFill>
                <a:latin typeface="Montserrat" panose="00000500000000000000" pitchFamily="50" charset="0"/>
              </a:rPr>
              <a:t>S</a:t>
            </a:r>
            <a:r>
              <a:rPr lang="en-GB" sz="3600" b="1" dirty="0" err="1" smtClean="0">
                <a:solidFill>
                  <a:schemeClr val="accent6"/>
                </a:solidFill>
                <a:latin typeface="Montserrat" panose="00000500000000000000" pitchFamily="50" charset="0"/>
              </a:rPr>
              <a:t>pecific</a:t>
            </a:r>
            <a:r>
              <a:rPr lang="en-GB" sz="3600" b="1" dirty="0" smtClean="0">
                <a:solidFill>
                  <a:schemeClr val="accent6"/>
                </a:solidFill>
                <a:latin typeface="Montserrat" panose="00000500000000000000" pitchFamily="50" charset="0"/>
              </a:rPr>
              <a:t> </a:t>
            </a:r>
            <a:r>
              <a:rPr lang="en-GB" sz="3600" b="1" dirty="0">
                <a:solidFill>
                  <a:schemeClr val="accent6"/>
                </a:solidFill>
                <a:latin typeface="Montserrat" panose="00000500000000000000" pitchFamily="50" charset="0"/>
              </a:rPr>
              <a:t>and illustrative </a:t>
            </a:r>
            <a:r>
              <a:rPr lang="en-GB" sz="3600" b="1" dirty="0" smtClean="0">
                <a:solidFill>
                  <a:schemeClr val="accent6"/>
                </a:solidFill>
                <a:latin typeface="Montserrat" panose="00000500000000000000" pitchFamily="50" charset="0"/>
              </a:rPr>
              <a:t>cases</a:t>
            </a:r>
            <a:endParaRPr lang="en-GB" sz="3600" b="1" dirty="0">
              <a:solidFill>
                <a:srgbClr val="000066"/>
              </a:solidFill>
              <a:latin typeface="Montserrat" panose="00000500000000000000" pitchFamily="50" charset="0"/>
            </a:endParaRPr>
          </a:p>
        </p:txBody>
      </p:sp>
    </p:spTree>
    <p:extLst>
      <p:ext uri="{BB962C8B-B14F-4D97-AF65-F5344CB8AC3E}">
        <p14:creationId xmlns:p14="http://schemas.microsoft.com/office/powerpoint/2010/main" val="2881149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418</Words>
  <Application>Microsoft Office PowerPoint</Application>
  <PresentationFormat>Širokozaslonsko</PresentationFormat>
  <Paragraphs>24</Paragraphs>
  <Slides>6</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6</vt:i4>
      </vt:variant>
    </vt:vector>
  </HeadingPairs>
  <TitlesOfParts>
    <vt:vector size="12" baseType="lpstr">
      <vt:lpstr>Arial</vt:lpstr>
      <vt:lpstr>Calibri</vt:lpstr>
      <vt:lpstr>Calibri Light</vt:lpstr>
      <vt:lpstr>Lato</vt:lpstr>
      <vt:lpstr>Montserrat</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TM</dc:creator>
  <cp:lastModifiedBy>Nataša Rogelja</cp:lastModifiedBy>
  <cp:revision>60</cp:revision>
  <dcterms:created xsi:type="dcterms:W3CDTF">2017-02-07T09:42:13Z</dcterms:created>
  <dcterms:modified xsi:type="dcterms:W3CDTF">2018-10-09T12:24:35Z</dcterms:modified>
</cp:coreProperties>
</file>