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9" r:id="rId2"/>
    <p:sldId id="261" r:id="rId3"/>
    <p:sldId id="296" r:id="rId4"/>
    <p:sldId id="295" r:id="rId5"/>
    <p:sldId id="323" r:id="rId6"/>
    <p:sldId id="326" r:id="rId7"/>
    <p:sldId id="325" r:id="rId8"/>
    <p:sldId id="324" r:id="rId9"/>
    <p:sldId id="328" r:id="rId10"/>
    <p:sldId id="327" r:id="rId11"/>
    <p:sldId id="330" r:id="rId12"/>
    <p:sldId id="329" r:id="rId13"/>
    <p:sldId id="331" r:id="rId14"/>
    <p:sldId id="291" r:id="rId15"/>
    <p:sldId id="290" r:id="rId16"/>
    <p:sldId id="289" r:id="rId17"/>
    <p:sldId id="25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nej Mlekuž" initials="JM" lastIdx="2" clrIdx="0"/>
  <p:cmAuthor id="1" name=" " initials="MSOffice" lastIdx="3" clrIdx="1"/>
  <p:cmAuthor id="2" name="TM" initials="T" lastIdx="1" clrIdx="2">
    <p:extLst>
      <p:ext uri="{19B8F6BF-5375-455C-9EA6-DF929625EA0E}">
        <p15:presenceInfo xmlns:p15="http://schemas.microsoft.com/office/powerpoint/2012/main" userId="T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2DD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4660"/>
  </p:normalViewPr>
  <p:slideViewPr>
    <p:cSldViewPr snapToGrid="0">
      <p:cViewPr varScale="1">
        <p:scale>
          <a:sx n="58" d="100"/>
          <a:sy n="58" d="100"/>
        </p:scale>
        <p:origin x="42" y="324"/>
      </p:cViewPr>
      <p:guideLst>
        <p:guide orient="horz" pos="2160"/>
        <p:guide pos="3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033F5-08A1-452F-8258-5C2620A66482}"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6BD392-5358-42EB-8581-965FFA9CF873}" type="slidenum">
              <a:rPr lang="en-US" smtClean="0"/>
              <a:t>‹#›</a:t>
            </a:fld>
            <a:endParaRPr lang="en-US"/>
          </a:p>
        </p:txBody>
      </p:sp>
    </p:spTree>
    <p:extLst>
      <p:ext uri="{BB962C8B-B14F-4D97-AF65-F5344CB8AC3E}">
        <p14:creationId xmlns:p14="http://schemas.microsoft.com/office/powerpoint/2010/main" val="36481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en-GB"/>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67841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18735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en-GB"/>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52235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58133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en-GB"/>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2975782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5" name="Označba mesta datuma 4"/>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59606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en-GB"/>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7" name="Označba mesta datuma 6"/>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8" name="Označba mesta noge 7"/>
          <p:cNvSpPr>
            <a:spLocks noGrp="1"/>
          </p:cNvSpPr>
          <p:nvPr>
            <p:ph type="ftr" sz="quarter" idx="11"/>
          </p:nvPr>
        </p:nvSpPr>
        <p:spPr/>
        <p:txBody>
          <a:bodyPr/>
          <a:lstStyle/>
          <a:p>
            <a:endParaRPr lang="en-GB"/>
          </a:p>
        </p:txBody>
      </p:sp>
      <p:sp>
        <p:nvSpPr>
          <p:cNvPr id="9" name="Označba mesta številke diapozitiva 8"/>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41813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GB"/>
          </a:p>
        </p:txBody>
      </p:sp>
      <p:sp>
        <p:nvSpPr>
          <p:cNvPr id="3" name="Označba mesta datuma 2"/>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4" name="Označba mesta noge 3"/>
          <p:cNvSpPr>
            <a:spLocks noGrp="1"/>
          </p:cNvSpPr>
          <p:nvPr>
            <p:ph type="ftr" sz="quarter" idx="11"/>
          </p:nvPr>
        </p:nvSpPr>
        <p:spPr/>
        <p:txBody>
          <a:bodyPr/>
          <a:lstStyle/>
          <a:p>
            <a:endParaRPr lang="en-GB"/>
          </a:p>
        </p:txBody>
      </p:sp>
      <p:sp>
        <p:nvSpPr>
          <p:cNvPr id="5" name="Označba mesta številke diapozitiva 4"/>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246265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3" name="Označba mesta noge 2"/>
          <p:cNvSpPr>
            <a:spLocks noGrp="1"/>
          </p:cNvSpPr>
          <p:nvPr>
            <p:ph type="ftr" sz="quarter" idx="11"/>
          </p:nvPr>
        </p:nvSpPr>
        <p:spPr/>
        <p:txBody>
          <a:bodyPr/>
          <a:lstStyle/>
          <a:p>
            <a:endParaRPr lang="en-GB"/>
          </a:p>
        </p:txBody>
      </p:sp>
      <p:sp>
        <p:nvSpPr>
          <p:cNvPr id="4" name="Označba mesta številke diapozitiva 3"/>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99224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en-GB"/>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254085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en-GB"/>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D2654D73-83FD-4F41-9EE1-FF6B3F027002}" type="datetimeFigureOut">
              <a:rPr lang="en-GB" smtClean="0"/>
              <a:pPr/>
              <a:t>26/11/2018</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424817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en-GB"/>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GB"/>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54D73-83FD-4F41-9EE1-FF6B3F027002}" type="datetimeFigureOut">
              <a:rPr lang="en-GB" smtClean="0"/>
              <a:pPr/>
              <a:t>26/11/2018</a:t>
            </a:fld>
            <a:endParaRPr lang="en-GB"/>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1C319-F902-4B62-A97C-5C452C00A2EF}" type="slidenum">
              <a:rPr lang="en-GB" smtClean="0"/>
              <a:pPr/>
              <a:t>‹#›</a:t>
            </a:fld>
            <a:endParaRPr lang="en-GB"/>
          </a:p>
        </p:txBody>
      </p:sp>
    </p:spTree>
    <p:extLst>
      <p:ext uri="{BB962C8B-B14F-4D97-AF65-F5344CB8AC3E}">
        <p14:creationId xmlns:p14="http://schemas.microsoft.com/office/powerpoint/2010/main" val="2819957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756079" cy="6858000"/>
          </a:xfrm>
          <a:prstGeom prst="rect">
            <a:avLst/>
          </a:prstGeom>
        </p:spPr>
      </p:pic>
      <p:sp>
        <p:nvSpPr>
          <p:cNvPr id="5" name="PoljeZBesedilom 4"/>
          <p:cNvSpPr txBox="1"/>
          <p:nvPr/>
        </p:nvSpPr>
        <p:spPr>
          <a:xfrm>
            <a:off x="243398" y="5608034"/>
            <a:ext cx="11848940" cy="738664"/>
          </a:xfrm>
          <a:prstGeom prst="rect">
            <a:avLst/>
          </a:prstGeom>
          <a:noFill/>
        </p:spPr>
        <p:txBody>
          <a:bodyPr wrap="square" rtlCol="0">
            <a:spAutoFit/>
          </a:bodyPr>
          <a:lstStyle/>
          <a:p>
            <a:r>
              <a:rPr lang="en-GB" sz="1400" b="1" dirty="0" smtClean="0">
                <a:latin typeface="Lato" panose="020F0502020204030203" pitchFamily="34" charset="0"/>
                <a:ea typeface="Lato" panose="020F0502020204030203" pitchFamily="34" charset="0"/>
                <a:cs typeface="Lato" panose="020F0502020204030203" pitchFamily="34" charset="0"/>
              </a:rPr>
              <a:t>POOSH  </a:t>
            </a:r>
            <a:endParaRPr lang="sl-SI" sz="1400" b="1" dirty="0" smtClean="0">
              <a:latin typeface="Lato" panose="020F0502020204030203" pitchFamily="34" charset="0"/>
              <a:ea typeface="Lato" panose="020F0502020204030203" pitchFamily="34" charset="0"/>
              <a:cs typeface="Lato" panose="020F0502020204030203" pitchFamily="34" charset="0"/>
            </a:endParaRPr>
          </a:p>
          <a:p>
            <a:r>
              <a:rPr lang="en-GB" sz="1400" b="1" dirty="0" smtClean="0">
                <a:latin typeface="Lato" panose="020F0502020204030203" pitchFamily="34" charset="0"/>
                <a:ea typeface="Lato" panose="020F0502020204030203" pitchFamily="34" charset="0"/>
                <a:cs typeface="Lato" panose="020F0502020204030203" pitchFamily="34" charset="0"/>
              </a:rPr>
              <a:t>Occupational Safety and Health of Posted Workers: </a:t>
            </a:r>
            <a:endParaRPr lang="sl-SI" sz="1400" b="1" dirty="0" smtClean="0">
              <a:latin typeface="Lato" panose="020F0502020204030203" pitchFamily="34" charset="0"/>
              <a:ea typeface="Lato" panose="020F0502020204030203" pitchFamily="34" charset="0"/>
              <a:cs typeface="Lato" panose="020F0502020204030203" pitchFamily="34" charset="0"/>
            </a:endParaRPr>
          </a:p>
          <a:p>
            <a:r>
              <a:rPr lang="en-GB" sz="1400" dirty="0" smtClean="0">
                <a:latin typeface="Lato" panose="020F0502020204030203" pitchFamily="34" charset="0"/>
                <a:ea typeface="Lato" panose="020F0502020204030203" pitchFamily="34" charset="0"/>
                <a:cs typeface="Lato" panose="020F0502020204030203" pitchFamily="34" charset="0"/>
              </a:rPr>
              <a:t>Depicting the existing</a:t>
            </a:r>
            <a:r>
              <a:rPr lang="sl-SI" sz="1400" dirty="0" smtClean="0">
                <a:latin typeface="Lato" panose="020F0502020204030203" pitchFamily="34" charset="0"/>
                <a:ea typeface="Lato" panose="020F0502020204030203" pitchFamily="34" charset="0"/>
                <a:cs typeface="Lato" panose="020F0502020204030203" pitchFamily="34" charset="0"/>
              </a:rPr>
              <a:t> </a:t>
            </a:r>
            <a:r>
              <a:rPr lang="en-GB" sz="1400" dirty="0" smtClean="0">
                <a:latin typeface="Lato" panose="020F0502020204030203" pitchFamily="34" charset="0"/>
                <a:ea typeface="Lato" panose="020F0502020204030203" pitchFamily="34" charset="0"/>
                <a:cs typeface="Lato" panose="020F0502020204030203" pitchFamily="34" charset="0"/>
              </a:rPr>
              <a:t>and future challenges in assuring decent working</a:t>
            </a:r>
            <a:r>
              <a:rPr lang="sl-SI" sz="1400" b="1" dirty="0" smtClean="0">
                <a:solidFill>
                  <a:srgbClr val="002060"/>
                </a:solidFill>
                <a:latin typeface="Lato" panose="020F0502020204030203" pitchFamily="34" charset="0"/>
              </a:rPr>
              <a:t> </a:t>
            </a:r>
            <a:r>
              <a:rPr lang="en-GB" sz="1400" dirty="0" smtClean="0">
                <a:latin typeface="Lato" panose="020F0502020204030203" pitchFamily="34" charset="0"/>
                <a:ea typeface="Lato" panose="020F0502020204030203" pitchFamily="34" charset="0"/>
                <a:cs typeface="Lato" panose="020F0502020204030203" pitchFamily="34" charset="0"/>
              </a:rPr>
              <a:t>conditions and wellbeing of workers in hazardous sectors.</a:t>
            </a:r>
            <a:endParaRPr lang="en-GB" sz="1400" dirty="0">
              <a:latin typeface="Lato" panose="020F0502020204030203" pitchFamily="34" charset="0"/>
              <a:ea typeface="Lato" panose="020F0502020204030203" pitchFamily="34" charset="0"/>
              <a:cs typeface="Lato" panose="020F0502020204030203" pitchFamily="34" charset="0"/>
            </a:endParaRPr>
          </a:p>
        </p:txBody>
      </p:sp>
      <p:pic>
        <p:nvPicPr>
          <p:cNvPr id="6" name="Slika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4275" y="490719"/>
            <a:ext cx="510154" cy="693615"/>
          </a:xfrm>
          <a:prstGeom prst="rect">
            <a:avLst/>
          </a:prstGeom>
        </p:spPr>
      </p:pic>
      <p:sp>
        <p:nvSpPr>
          <p:cNvPr id="2" name="Rectangle 1"/>
          <p:cNvSpPr/>
          <p:nvPr/>
        </p:nvSpPr>
        <p:spPr>
          <a:xfrm>
            <a:off x="453569" y="2399811"/>
            <a:ext cx="11848940" cy="954107"/>
          </a:xfrm>
          <a:prstGeom prst="rect">
            <a:avLst/>
          </a:prstGeom>
        </p:spPr>
        <p:txBody>
          <a:bodyPr wrap="square">
            <a:spAutoFit/>
          </a:bodyPr>
          <a:lstStyle/>
          <a:p>
            <a:r>
              <a:rPr lang="en-US" sz="2800" b="1" dirty="0">
                <a:solidFill>
                  <a:srgbClr val="002060"/>
                </a:solidFill>
                <a:latin typeface="Montserrat" panose="00000500000000000000"/>
                <a:ea typeface="+mj-ea"/>
                <a:cs typeface="Arial" panose="020B0604020202020204" pitchFamily="34" charset="0"/>
              </a:rPr>
              <a:t>Country </a:t>
            </a:r>
            <a:r>
              <a:rPr lang="en-US" sz="2800" b="1" dirty="0" smtClean="0">
                <a:solidFill>
                  <a:srgbClr val="002060"/>
                </a:solidFill>
                <a:latin typeface="Montserrat" panose="00000500000000000000"/>
                <a:ea typeface="+mj-ea"/>
                <a:cs typeface="Arial" panose="020B0604020202020204" pitchFamily="34" charset="0"/>
              </a:rPr>
              <a:t>report </a:t>
            </a:r>
            <a:r>
              <a:rPr lang="en-US" sz="2800" b="1" dirty="0">
                <a:solidFill>
                  <a:srgbClr val="002060"/>
                </a:solidFill>
                <a:latin typeface="Montserrat" panose="00000500000000000000"/>
                <a:ea typeface="+mj-ea"/>
                <a:cs typeface="Arial" panose="020B0604020202020204" pitchFamily="34" charset="0"/>
              </a:rPr>
              <a:t/>
            </a:r>
            <a:br>
              <a:rPr lang="en-US" sz="2800" b="1" dirty="0">
                <a:solidFill>
                  <a:srgbClr val="002060"/>
                </a:solidFill>
                <a:latin typeface="Montserrat" panose="00000500000000000000"/>
                <a:ea typeface="+mj-ea"/>
                <a:cs typeface="Arial" panose="020B0604020202020204" pitchFamily="34" charset="0"/>
              </a:rPr>
            </a:br>
            <a:r>
              <a:rPr lang="en-US" sz="2800" b="1" dirty="0">
                <a:solidFill>
                  <a:srgbClr val="002060"/>
                </a:solidFill>
                <a:latin typeface="Montserrat" panose="00000500000000000000"/>
                <a:ea typeface="+mj-ea"/>
                <a:cs typeface="Arial" panose="020B0604020202020204" pitchFamily="34" charset="0"/>
              </a:rPr>
              <a:t>The </a:t>
            </a:r>
            <a:r>
              <a:rPr lang="en-US" sz="2800" b="1" dirty="0" smtClean="0">
                <a:solidFill>
                  <a:srgbClr val="002060"/>
                </a:solidFill>
                <a:latin typeface="Montserrat" panose="00000500000000000000"/>
                <a:ea typeface="+mj-ea"/>
                <a:cs typeface="Arial" panose="020B0604020202020204" pitchFamily="34" charset="0"/>
              </a:rPr>
              <a:t>Spanish </a:t>
            </a:r>
            <a:r>
              <a:rPr lang="en-US" sz="2800" b="1" dirty="0">
                <a:solidFill>
                  <a:srgbClr val="002060"/>
                </a:solidFill>
                <a:latin typeface="Montserrat" panose="00000500000000000000"/>
                <a:ea typeface="+mj-ea"/>
                <a:cs typeface="Arial" panose="020B0604020202020204" pitchFamily="34" charset="0"/>
              </a:rPr>
              <a:t>Study </a:t>
            </a:r>
            <a:r>
              <a:rPr lang="en-US" sz="2800" b="1" dirty="0" smtClean="0">
                <a:solidFill>
                  <a:srgbClr val="002060"/>
                </a:solidFill>
                <a:latin typeface="Montserrat" panose="00000500000000000000"/>
                <a:ea typeface="+mj-ea"/>
                <a:cs typeface="Arial" panose="020B0604020202020204" pitchFamily="34" charset="0"/>
              </a:rPr>
              <a:t>Case</a:t>
            </a:r>
            <a:endParaRPr lang="en-US" sz="2800" b="1" dirty="0">
              <a:solidFill>
                <a:srgbClr val="002060"/>
              </a:solidFill>
              <a:latin typeface="Montserrat" panose="00000500000000000000"/>
              <a:ea typeface="+mj-ea"/>
              <a:cs typeface="Arial" panose="020B0604020202020204" pitchFamily="34" charset="0"/>
            </a:endParaRPr>
          </a:p>
        </p:txBody>
      </p:sp>
      <p:sp>
        <p:nvSpPr>
          <p:cNvPr id="8" name="Pravokotnik 7"/>
          <p:cNvSpPr/>
          <p:nvPr/>
        </p:nvSpPr>
        <p:spPr>
          <a:xfrm>
            <a:off x="350194" y="3090829"/>
            <a:ext cx="53395" cy="680794"/>
          </a:xfrm>
          <a:prstGeom prst="rect">
            <a:avLst/>
          </a:prstGeom>
          <a:solidFill>
            <a:srgbClr val="92D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pic>
        <p:nvPicPr>
          <p:cNvPr id="11" name="Slika 10"/>
          <p:cNvPicPr>
            <a:picLocks noChangeAspect="1"/>
          </p:cNvPicPr>
          <p:nvPr/>
        </p:nvPicPr>
        <p:blipFill>
          <a:blip r:embed="rId4" cstate="print"/>
          <a:stretch>
            <a:fillRect/>
          </a:stretch>
        </p:blipFill>
        <p:spPr>
          <a:xfrm>
            <a:off x="350194" y="558722"/>
            <a:ext cx="1488131" cy="481732"/>
          </a:xfrm>
          <a:prstGeom prst="rect">
            <a:avLst/>
          </a:prstGeom>
        </p:spPr>
      </p:pic>
      <p:sp>
        <p:nvSpPr>
          <p:cNvPr id="9" name="Rectangle 8"/>
          <p:cNvSpPr/>
          <p:nvPr/>
        </p:nvSpPr>
        <p:spPr>
          <a:xfrm>
            <a:off x="453569" y="4003922"/>
            <a:ext cx="11848940" cy="1477328"/>
          </a:xfrm>
          <a:prstGeom prst="rect">
            <a:avLst/>
          </a:prstGeom>
        </p:spPr>
        <p:txBody>
          <a:bodyPr wrap="square">
            <a:spAutoFit/>
          </a:bodyPr>
          <a:lstStyle/>
          <a:p>
            <a:r>
              <a:rPr lang="en-US" b="1" dirty="0" err="1">
                <a:solidFill>
                  <a:srgbClr val="002060"/>
                </a:solidFill>
                <a:latin typeface="Montserrat" panose="00000500000000000000"/>
                <a:ea typeface="+mj-ea"/>
                <a:cs typeface="Arial" panose="020B0604020202020204" pitchFamily="34" charset="0"/>
              </a:rPr>
              <a:t>Ioana</a:t>
            </a:r>
            <a:r>
              <a:rPr lang="en-US" b="1" dirty="0">
                <a:solidFill>
                  <a:srgbClr val="002060"/>
                </a:solidFill>
                <a:latin typeface="Montserrat" panose="00000500000000000000"/>
                <a:ea typeface="+mj-ea"/>
                <a:cs typeface="Arial" panose="020B0604020202020204" pitchFamily="34" charset="0"/>
              </a:rPr>
              <a:t> Roxana-</a:t>
            </a:r>
            <a:r>
              <a:rPr lang="en-US" b="1" dirty="0" err="1">
                <a:solidFill>
                  <a:srgbClr val="002060"/>
                </a:solidFill>
                <a:latin typeface="Montserrat" panose="00000500000000000000"/>
                <a:ea typeface="+mj-ea"/>
                <a:cs typeface="Arial" panose="020B0604020202020204" pitchFamily="34" charset="0"/>
              </a:rPr>
              <a:t>Melenciuc</a:t>
            </a:r>
            <a:r>
              <a:rPr lang="en-US" b="1" dirty="0">
                <a:solidFill>
                  <a:srgbClr val="002060"/>
                </a:solidFill>
                <a:latin typeface="Montserrat" panose="00000500000000000000"/>
                <a:ea typeface="+mj-ea"/>
                <a:cs typeface="Arial" panose="020B0604020202020204" pitchFamily="34" charset="0"/>
              </a:rPr>
              <a:t>, PhD</a:t>
            </a:r>
            <a:r>
              <a:rPr lang="en-US" b="1" dirty="0" smtClean="0">
                <a:solidFill>
                  <a:srgbClr val="002060"/>
                </a:solidFill>
                <a:latin typeface="Montserrat" panose="00000500000000000000"/>
                <a:ea typeface="+mj-ea"/>
                <a:cs typeface="Arial" panose="020B0604020202020204" pitchFamily="34" charset="0"/>
              </a:rPr>
              <a:t>,</a:t>
            </a:r>
            <a:r>
              <a:rPr lang="ro-RO" b="1" dirty="0" smtClean="0">
                <a:solidFill>
                  <a:srgbClr val="002060"/>
                </a:solidFill>
                <a:latin typeface="Montserrat" panose="00000500000000000000"/>
                <a:ea typeface="+mj-ea"/>
                <a:cs typeface="Arial" panose="020B0604020202020204" pitchFamily="34" charset="0"/>
              </a:rPr>
              <a:t> Lecturer</a:t>
            </a:r>
            <a:endParaRPr lang="en-US" b="1" dirty="0" smtClean="0">
              <a:solidFill>
                <a:srgbClr val="002060"/>
              </a:solidFill>
              <a:latin typeface="Montserrat" panose="00000500000000000000"/>
              <a:ea typeface="+mj-ea"/>
              <a:cs typeface="Arial" panose="020B0604020202020204" pitchFamily="34" charset="0"/>
            </a:endParaRPr>
          </a:p>
          <a:p>
            <a:r>
              <a:rPr lang="en-US" b="1" dirty="0" smtClean="0">
                <a:solidFill>
                  <a:srgbClr val="002060"/>
                </a:solidFill>
                <a:latin typeface="Montserrat" panose="00000500000000000000"/>
                <a:ea typeface="+mj-ea"/>
                <a:cs typeface="Arial" panose="020B0604020202020204" pitchFamily="34" charset="0"/>
              </a:rPr>
              <a:t>National </a:t>
            </a:r>
            <a:r>
              <a:rPr lang="en-US" b="1" dirty="0">
                <a:solidFill>
                  <a:srgbClr val="002060"/>
                </a:solidFill>
                <a:latin typeface="Montserrat" panose="00000500000000000000"/>
                <a:ea typeface="+mj-ea"/>
                <a:cs typeface="Arial" panose="020B0604020202020204" pitchFamily="34" charset="0"/>
              </a:rPr>
              <a:t>University of Political Studies and Public Administration</a:t>
            </a:r>
          </a:p>
          <a:p>
            <a:pPr algn="ctr"/>
            <a:endParaRPr lang="en-US" b="1" dirty="0">
              <a:solidFill>
                <a:srgbClr val="002060"/>
              </a:solidFill>
              <a:latin typeface="Montserrat" panose="00000500000000000000"/>
              <a:ea typeface="+mj-ea"/>
              <a:cs typeface="Arial" panose="020B0604020202020204" pitchFamily="34" charset="0"/>
            </a:endParaRPr>
          </a:p>
          <a:p>
            <a:pPr algn="ctr"/>
            <a:endParaRPr lang="en-US" b="1" dirty="0">
              <a:solidFill>
                <a:srgbClr val="002060"/>
              </a:solidFill>
              <a:latin typeface="Montserrat" panose="00000500000000000000"/>
              <a:ea typeface="+mj-ea"/>
              <a:cs typeface="Arial" panose="020B0604020202020204" pitchFamily="34" charset="0"/>
            </a:endParaRPr>
          </a:p>
          <a:p>
            <a:pPr algn="ctr"/>
            <a:r>
              <a:rPr lang="en-US" b="1" dirty="0">
                <a:solidFill>
                  <a:srgbClr val="002060"/>
                </a:solidFill>
                <a:latin typeface="Montserrat" panose="00000500000000000000"/>
                <a:ea typeface="+mj-ea"/>
                <a:cs typeface="Arial" panose="020B0604020202020204" pitchFamily="34" charset="0"/>
              </a:rPr>
              <a:t>Venice, 11 October 2011</a:t>
            </a:r>
          </a:p>
        </p:txBody>
      </p:sp>
    </p:spTree>
    <p:extLst>
      <p:ext uri="{BB962C8B-B14F-4D97-AF65-F5344CB8AC3E}">
        <p14:creationId xmlns:p14="http://schemas.microsoft.com/office/powerpoint/2010/main" val="4237219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reports: </a:t>
            </a:r>
            <a:r>
              <a:rPr lang="en-US" sz="2400" b="1" dirty="0">
                <a:solidFill>
                  <a:srgbClr val="002060"/>
                </a:solidFill>
                <a:latin typeface="Montserrat" panose="00000500000000000000"/>
                <a:cs typeface="Arial" panose="020B0604020202020204" pitchFamily="34" charset="0"/>
              </a:rPr>
              <a:t>Study case - Spain</a:t>
            </a:r>
          </a:p>
        </p:txBody>
      </p:sp>
      <p:sp>
        <p:nvSpPr>
          <p:cNvPr id="4" name="Rectangle 3"/>
          <p:cNvSpPr/>
          <p:nvPr/>
        </p:nvSpPr>
        <p:spPr>
          <a:xfrm>
            <a:off x="3788535" y="1275008"/>
            <a:ext cx="4614929" cy="424732"/>
          </a:xfrm>
          <a:prstGeom prst="rect">
            <a:avLst/>
          </a:prstGeom>
        </p:spPr>
        <p:txBody>
          <a:bodyPr wrap="square">
            <a:spAutoFit/>
          </a:bodyPr>
          <a:lstStyle/>
          <a:p>
            <a:pPr>
              <a:lnSpc>
                <a:spcPct val="90000"/>
              </a:lnSpc>
              <a:spcBef>
                <a:spcPct val="0"/>
              </a:spcBef>
            </a:pPr>
            <a:r>
              <a:rPr lang="en-US" sz="2400" b="1" dirty="0">
                <a:solidFill>
                  <a:schemeClr val="accent1"/>
                </a:solidFill>
                <a:latin typeface="Montserrat" panose="00000500000000000000" pitchFamily="50" charset="0"/>
                <a:ea typeface="+mj-ea"/>
                <a:cs typeface="+mj-cs"/>
              </a:rPr>
              <a:t>Main </a:t>
            </a:r>
            <a:r>
              <a:rPr lang="en-US" sz="2400" b="1" dirty="0" smtClean="0">
                <a:solidFill>
                  <a:schemeClr val="accent1"/>
                </a:solidFill>
                <a:latin typeface="Montserrat" panose="00000500000000000000" pitchFamily="50" charset="0"/>
                <a:ea typeface="+mj-ea"/>
                <a:cs typeface="+mj-cs"/>
              </a:rPr>
              <a:t>vulnerabilities</a:t>
            </a:r>
            <a:endParaRPr lang="en-GB" sz="2400" b="1" dirty="0">
              <a:solidFill>
                <a:schemeClr val="accent1"/>
              </a:solidFill>
              <a:latin typeface="Montserrat" panose="00000500000000000000" pitchFamily="50" charset="0"/>
              <a:ea typeface="+mj-ea"/>
              <a:cs typeface="+mj-cs"/>
            </a:endParaRPr>
          </a:p>
        </p:txBody>
      </p:sp>
      <p:sp>
        <p:nvSpPr>
          <p:cNvPr id="5" name="Content Placeholder 2"/>
          <p:cNvSpPr>
            <a:spLocks noGrp="1"/>
          </p:cNvSpPr>
          <p:nvPr>
            <p:ph idx="1"/>
          </p:nvPr>
        </p:nvSpPr>
        <p:spPr>
          <a:xfrm>
            <a:off x="953037" y="1998884"/>
            <a:ext cx="9488519" cy="4401916"/>
          </a:xfrm>
        </p:spPr>
        <p:txBody>
          <a:bodyPr>
            <a:normAutofit fontScale="47500" lnSpcReduction="20000"/>
          </a:bodyPr>
          <a:lstStyle/>
          <a:p>
            <a:pPr>
              <a:buFont typeface="Wingdings" panose="05000000000000000000" pitchFamily="2" charset="2"/>
              <a:buChar char="Ø"/>
            </a:pPr>
            <a:r>
              <a:rPr lang="en-US" sz="4200" dirty="0"/>
              <a:t>Protection at the workplace – not in accordance with the regulations </a:t>
            </a:r>
          </a:p>
          <a:p>
            <a:pPr marL="0" indent="0">
              <a:buNone/>
            </a:pPr>
            <a:endParaRPr lang="en-US" sz="4200" dirty="0"/>
          </a:p>
          <a:p>
            <a:pPr>
              <a:buFont typeface="Wingdings" panose="05000000000000000000" pitchFamily="2" charset="2"/>
              <a:buChar char="Ø"/>
            </a:pPr>
            <a:r>
              <a:rPr lang="en-US" sz="4200" dirty="0"/>
              <a:t>Social risks – isolation </a:t>
            </a:r>
          </a:p>
          <a:p>
            <a:pPr>
              <a:buFont typeface="Wingdings" panose="05000000000000000000" pitchFamily="2" charset="2"/>
              <a:buChar char="Ø"/>
            </a:pPr>
            <a:endParaRPr lang="en-US" sz="4200" dirty="0"/>
          </a:p>
          <a:p>
            <a:pPr>
              <a:buFont typeface="Wingdings" panose="05000000000000000000" pitchFamily="2" charset="2"/>
              <a:buChar char="Ø"/>
            </a:pPr>
            <a:r>
              <a:rPr lang="en-US" sz="4200" dirty="0"/>
              <a:t>Language – communication/consultation/ socialization </a:t>
            </a:r>
          </a:p>
          <a:p>
            <a:r>
              <a:rPr lang="en-US" sz="4200" dirty="0"/>
              <a:t>Important element in the vulnerability of the posted workers</a:t>
            </a:r>
          </a:p>
          <a:p>
            <a:r>
              <a:rPr lang="en-US" sz="4200" dirty="0"/>
              <a:t>Communication</a:t>
            </a:r>
          </a:p>
          <a:p>
            <a:r>
              <a:rPr lang="en-US" sz="4200" dirty="0"/>
              <a:t>Socialization/ integration </a:t>
            </a:r>
          </a:p>
          <a:p>
            <a:r>
              <a:rPr lang="en-US" sz="4200" dirty="0"/>
              <a:t>Pursuing its own information about individual and collective rights</a:t>
            </a:r>
          </a:p>
          <a:p>
            <a:pPr marL="0" indent="0">
              <a:buNone/>
            </a:pPr>
            <a:endParaRPr lang="en-US" sz="4200" dirty="0"/>
          </a:p>
          <a:p>
            <a:pPr>
              <a:buFont typeface="Wingdings" panose="05000000000000000000" pitchFamily="2" charset="2"/>
              <a:buChar char="Ø"/>
            </a:pPr>
            <a:r>
              <a:rPr lang="en-US" sz="4200" dirty="0"/>
              <a:t>Periods of posting – insufficient routine and organization culture</a:t>
            </a:r>
          </a:p>
          <a:p>
            <a:pPr>
              <a:buFont typeface="Wingdings" panose="05000000000000000000" pitchFamily="2" charset="2"/>
              <a:buChar char="Ø"/>
            </a:pPr>
            <a:endParaRPr lang="en-US" sz="4200" dirty="0"/>
          </a:p>
          <a:p>
            <a:pPr marL="0" indent="0">
              <a:buNone/>
            </a:pPr>
            <a:r>
              <a:rPr lang="en-US" sz="4200" dirty="0"/>
              <a:t>=&gt; Low probability of rejecting an unsafe procedure/ working environment </a:t>
            </a:r>
          </a:p>
          <a:p>
            <a:pPr marL="0" indent="0">
              <a:buNone/>
            </a:pPr>
            <a:endParaRPr lang="en-US" dirty="0"/>
          </a:p>
          <a:p>
            <a:endParaRPr lang="en-US" dirty="0"/>
          </a:p>
        </p:txBody>
      </p:sp>
    </p:spTree>
    <p:extLst>
      <p:ext uri="{BB962C8B-B14F-4D97-AF65-F5344CB8AC3E}">
        <p14:creationId xmlns:p14="http://schemas.microsoft.com/office/powerpoint/2010/main" val="3330014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a:solidFill>
                  <a:srgbClr val="002060"/>
                </a:solidFill>
                <a:latin typeface="Montserrat" panose="00000500000000000000"/>
                <a:cs typeface="Arial" panose="020B0604020202020204" pitchFamily="34" charset="0"/>
              </a:rPr>
              <a:t>Study case - Spain</a:t>
            </a:r>
          </a:p>
          <a:p>
            <a:endParaRPr lang="en-US" sz="2400" b="1" dirty="0">
              <a:solidFill>
                <a:srgbClr val="002060"/>
              </a:solidFill>
              <a:latin typeface="Montserrat" panose="00000500000000000000"/>
              <a:cs typeface="Arial" panose="020B0604020202020204" pitchFamily="34" charset="0"/>
            </a:endParaRPr>
          </a:p>
        </p:txBody>
      </p:sp>
      <p:sp>
        <p:nvSpPr>
          <p:cNvPr id="4" name="Rectangle 3"/>
          <p:cNvSpPr/>
          <p:nvPr/>
        </p:nvSpPr>
        <p:spPr>
          <a:xfrm>
            <a:off x="1257837" y="1275008"/>
            <a:ext cx="10230118" cy="424732"/>
          </a:xfrm>
          <a:prstGeom prst="rect">
            <a:avLst/>
          </a:prstGeom>
        </p:spPr>
        <p:txBody>
          <a:bodyPr wrap="square">
            <a:spAutoFit/>
          </a:bodyPr>
          <a:lstStyle/>
          <a:p>
            <a:pPr>
              <a:lnSpc>
                <a:spcPct val="90000"/>
              </a:lnSpc>
              <a:spcBef>
                <a:spcPct val="0"/>
              </a:spcBef>
            </a:pPr>
            <a:r>
              <a:rPr lang="en-GB" sz="2400" b="1" dirty="0" smtClean="0">
                <a:solidFill>
                  <a:schemeClr val="accent1"/>
                </a:solidFill>
                <a:latin typeface="Montserrat" panose="00000500000000000000" pitchFamily="50" charset="0"/>
                <a:ea typeface="+mj-ea"/>
                <a:cs typeface="+mj-cs"/>
              </a:rPr>
              <a:t>OSH </a:t>
            </a:r>
            <a:r>
              <a:rPr lang="en-GB" sz="2400" b="1" dirty="0">
                <a:solidFill>
                  <a:schemeClr val="accent1"/>
                </a:solidFill>
                <a:latin typeface="Montserrat" panose="00000500000000000000" pitchFamily="50" charset="0"/>
                <a:ea typeface="+mj-ea"/>
                <a:cs typeface="+mj-cs"/>
              </a:rPr>
              <a:t>in practice at transnational working places</a:t>
            </a:r>
          </a:p>
        </p:txBody>
      </p:sp>
      <p:sp>
        <p:nvSpPr>
          <p:cNvPr id="5" name="Content Placeholder 2"/>
          <p:cNvSpPr>
            <a:spLocks noGrp="1"/>
          </p:cNvSpPr>
          <p:nvPr>
            <p:ph idx="1"/>
          </p:nvPr>
        </p:nvSpPr>
        <p:spPr>
          <a:xfrm>
            <a:off x="1973145" y="1699740"/>
            <a:ext cx="8340154" cy="4323094"/>
          </a:xfrm>
        </p:spPr>
        <p:txBody>
          <a:bodyPr>
            <a:noAutofit/>
          </a:bodyPr>
          <a:lstStyle/>
          <a:p>
            <a:pPr marL="0" indent="0">
              <a:buNone/>
            </a:pPr>
            <a:endParaRPr lang="en-US" sz="2000" dirty="0" smtClean="0">
              <a:latin typeface="Lato"/>
            </a:endParaRPr>
          </a:p>
          <a:p>
            <a:r>
              <a:rPr lang="en-US" sz="2000" dirty="0">
                <a:latin typeface="Lato" panose="020F0502020204030203" pitchFamily="34" charset="0"/>
                <a:ea typeface="Lato" panose="020F0502020204030203" pitchFamily="34" charset="0"/>
                <a:cs typeface="Lato" panose="020F0502020204030203" pitchFamily="34" charset="0"/>
              </a:rPr>
              <a:t>Contractor and subcontractor - joint liability </a:t>
            </a:r>
          </a:p>
          <a:p>
            <a:r>
              <a:rPr lang="en-US" sz="2000" dirty="0">
                <a:latin typeface="Lato" panose="020F0502020204030203" pitchFamily="34" charset="0"/>
                <a:ea typeface="Lato" panose="020F0502020204030203" pitchFamily="34" charset="0"/>
                <a:cs typeface="Lato" panose="020F0502020204030203" pitchFamily="34" charset="0"/>
              </a:rPr>
              <a:t>Delegates of prevention</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Companies with more then 50 employees</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Cannot be dismissed</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No of hours to perform their tasks</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Tasks: </a:t>
            </a:r>
          </a:p>
          <a:p>
            <a:pPr marL="1371600">
              <a:buFont typeface="Courier New" panose="02070309020205020404" pitchFamily="49" charset="0"/>
              <a:buChar char="o"/>
            </a:pPr>
            <a:r>
              <a:rPr lang="en-US" sz="2000" dirty="0">
                <a:latin typeface="Lato" panose="020F0502020204030203" pitchFamily="34" charset="0"/>
                <a:ea typeface="Lato" panose="020F0502020204030203" pitchFamily="34" charset="0"/>
                <a:cs typeface="Lato" panose="020F0502020204030203" pitchFamily="34" charset="0"/>
              </a:rPr>
              <a:t>Monitor compliance with regulations</a:t>
            </a:r>
          </a:p>
          <a:p>
            <a:pPr marL="1371600">
              <a:buFont typeface="Courier New" panose="02070309020205020404" pitchFamily="49" charset="0"/>
              <a:buChar char="o"/>
            </a:pPr>
            <a:r>
              <a:rPr lang="en-US" sz="2000" dirty="0">
                <a:latin typeface="Lato" panose="020F0502020204030203" pitchFamily="34" charset="0"/>
                <a:ea typeface="Lato" panose="020F0502020204030203" pitchFamily="34" charset="0"/>
                <a:cs typeface="Lato" panose="020F0502020204030203" pitchFamily="34" charset="0"/>
              </a:rPr>
              <a:t>Advice for risk assessment and activity planning </a:t>
            </a:r>
          </a:p>
          <a:p>
            <a:r>
              <a:rPr lang="en-US" sz="2000" dirty="0">
                <a:latin typeface="Lato" panose="020F0502020204030203" pitchFamily="34" charset="0"/>
                <a:ea typeface="Lato" panose="020F0502020204030203" pitchFamily="34" charset="0"/>
                <a:cs typeface="Lato" panose="020F0502020204030203" pitchFamily="34" charset="0"/>
              </a:rPr>
              <a:t>Trade Unions </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Health and safety disclosure </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Information providing to workers</a:t>
            </a:r>
          </a:p>
        </p:txBody>
      </p:sp>
    </p:spTree>
    <p:extLst>
      <p:ext uri="{BB962C8B-B14F-4D97-AF65-F5344CB8AC3E}">
        <p14:creationId xmlns:p14="http://schemas.microsoft.com/office/powerpoint/2010/main" val="2963879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reports: </a:t>
            </a:r>
            <a:r>
              <a:rPr lang="en-US" sz="2400" b="1" dirty="0">
                <a:solidFill>
                  <a:srgbClr val="002060"/>
                </a:solidFill>
                <a:latin typeface="Montserrat" panose="00000500000000000000"/>
                <a:cs typeface="Arial" panose="020B0604020202020204" pitchFamily="34" charset="0"/>
              </a:rPr>
              <a:t>Study case - Spain</a:t>
            </a:r>
          </a:p>
          <a:p>
            <a:endParaRPr lang="en-US" sz="2400" b="1" dirty="0">
              <a:solidFill>
                <a:srgbClr val="002060"/>
              </a:solidFill>
              <a:latin typeface="Montserrat" panose="00000500000000000000"/>
              <a:cs typeface="Arial" panose="020B0604020202020204" pitchFamily="34" charset="0"/>
            </a:endParaRPr>
          </a:p>
        </p:txBody>
      </p:sp>
      <p:sp>
        <p:nvSpPr>
          <p:cNvPr id="5" name="Rectangle 4"/>
          <p:cNvSpPr/>
          <p:nvPr/>
        </p:nvSpPr>
        <p:spPr>
          <a:xfrm>
            <a:off x="3936642" y="1314220"/>
            <a:ext cx="3339921" cy="424732"/>
          </a:xfrm>
          <a:prstGeom prst="rect">
            <a:avLst/>
          </a:prstGeom>
        </p:spPr>
        <p:txBody>
          <a:bodyPr wrap="square">
            <a:spAutoFit/>
          </a:bodyPr>
          <a:lstStyle/>
          <a:p>
            <a:pPr>
              <a:lnSpc>
                <a:spcPct val="90000"/>
              </a:lnSpc>
              <a:spcBef>
                <a:spcPct val="0"/>
              </a:spcBef>
            </a:pPr>
            <a:r>
              <a:rPr lang="en-US" sz="2400" b="1" dirty="0" smtClean="0">
                <a:solidFill>
                  <a:schemeClr val="accent1"/>
                </a:solidFill>
                <a:latin typeface="Montserrat" panose="00000500000000000000" pitchFamily="50" charset="0"/>
                <a:ea typeface="+mj-ea"/>
                <a:cs typeface="+mj-cs"/>
              </a:rPr>
              <a:t>Language barriers</a:t>
            </a:r>
            <a:endParaRPr lang="en-GB" sz="2400" b="1" dirty="0">
              <a:solidFill>
                <a:schemeClr val="accent1"/>
              </a:solidFill>
              <a:latin typeface="Montserrat" panose="00000500000000000000" pitchFamily="50" charset="0"/>
              <a:ea typeface="+mj-ea"/>
              <a:cs typeface="+mj-cs"/>
            </a:endParaRPr>
          </a:p>
        </p:txBody>
      </p:sp>
      <p:sp>
        <p:nvSpPr>
          <p:cNvPr id="6" name="Content Placeholder 2"/>
          <p:cNvSpPr>
            <a:spLocks noGrp="1"/>
          </p:cNvSpPr>
          <p:nvPr>
            <p:ph idx="1"/>
          </p:nvPr>
        </p:nvSpPr>
        <p:spPr>
          <a:xfrm>
            <a:off x="309094" y="2040538"/>
            <a:ext cx="10959920" cy="4582048"/>
          </a:xfrm>
        </p:spPr>
        <p:txBody>
          <a:bodyPr>
            <a:normAutofit/>
          </a:bodyPr>
          <a:lstStyle/>
          <a:p>
            <a:pPr algn="just"/>
            <a:r>
              <a:rPr lang="en-US" sz="2000" dirty="0"/>
              <a:t>The case of Spain is quite particular in what regards the language barriers of the workers that come to work in Spain (whether posted or not). The majority of them come from Portugal or Latin-American countries, which gives them the advantage of communicating easily. However, the problem stays real, as there are also workers that are posted in Spain and do not speak the same language (as it is the case of Romanians), as well as that of Spanish workers posted to work in other European countries. </a:t>
            </a:r>
            <a:endParaRPr lang="ro-RO" sz="2000" dirty="0" smtClean="0"/>
          </a:p>
          <a:p>
            <a:endParaRPr lang="en-GB" sz="2000" dirty="0"/>
          </a:p>
          <a:p>
            <a:r>
              <a:rPr lang="en-GB" sz="2000" dirty="0"/>
              <a:t>Prevention services that give language courses to workers</a:t>
            </a:r>
          </a:p>
          <a:p>
            <a:pPr marL="857250" indent="-285750">
              <a:buFont typeface="Wingdings" panose="05000000000000000000" pitchFamily="2" charset="2"/>
              <a:buChar char="v"/>
            </a:pPr>
            <a:r>
              <a:rPr lang="en-GB" sz="2000" dirty="0"/>
              <a:t>No legal obligation</a:t>
            </a:r>
          </a:p>
          <a:p>
            <a:pPr marL="857250" indent="-285750">
              <a:buFont typeface="Wingdings" panose="05000000000000000000" pitchFamily="2" charset="2"/>
              <a:buChar char="v"/>
            </a:pPr>
            <a:r>
              <a:rPr lang="en-GB" sz="2000" dirty="0"/>
              <a:t>when there is a very large presence of workers of a </a:t>
            </a:r>
            <a:r>
              <a:rPr lang="en-GB" sz="2000" dirty="0" smtClean="0"/>
              <a:t>nationality</a:t>
            </a:r>
            <a:endParaRPr lang="ro-RO" sz="2000" dirty="0" smtClean="0"/>
          </a:p>
          <a:p>
            <a:pPr marL="857250" indent="-285750">
              <a:buFont typeface="Wingdings" panose="05000000000000000000" pitchFamily="2" charset="2"/>
              <a:buChar char="v"/>
            </a:pPr>
            <a:endParaRPr lang="en-GB" sz="2000" dirty="0"/>
          </a:p>
          <a:p>
            <a:r>
              <a:rPr lang="en-US" sz="2000" dirty="0"/>
              <a:t>The cultural barrier widens even more if the workers are accommodated far from the cities: they have few interactions with the locals, no social activities, thus leading to a feeling of inadequacy</a:t>
            </a:r>
            <a:endParaRPr lang="en-GB" sz="2000" dirty="0"/>
          </a:p>
          <a:p>
            <a:pPr marL="571500" indent="0">
              <a:buNone/>
            </a:pPr>
            <a:endParaRPr lang="en-GB" dirty="0"/>
          </a:p>
        </p:txBody>
      </p:sp>
    </p:spTree>
    <p:extLst>
      <p:ext uri="{BB962C8B-B14F-4D97-AF65-F5344CB8AC3E}">
        <p14:creationId xmlns:p14="http://schemas.microsoft.com/office/powerpoint/2010/main" val="2317070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smtClean="0">
                <a:solidFill>
                  <a:srgbClr val="002060"/>
                </a:solidFill>
                <a:latin typeface="Montserrat" panose="00000500000000000000"/>
                <a:cs typeface="Arial" panose="020B0604020202020204" pitchFamily="34" charset="0"/>
              </a:rPr>
              <a:t>Study case - Spain</a:t>
            </a:r>
            <a:endParaRPr lang="en-US" sz="2400" b="1" dirty="0">
              <a:solidFill>
                <a:srgbClr val="002060"/>
              </a:solidFill>
              <a:latin typeface="Montserrat" panose="00000500000000000000"/>
              <a:cs typeface="Arial" panose="020B0604020202020204" pitchFamily="34" charset="0"/>
            </a:endParaRPr>
          </a:p>
        </p:txBody>
      </p:sp>
      <p:sp>
        <p:nvSpPr>
          <p:cNvPr id="4" name="Rectangle 3"/>
          <p:cNvSpPr/>
          <p:nvPr/>
        </p:nvSpPr>
        <p:spPr>
          <a:xfrm>
            <a:off x="2431960" y="1457666"/>
            <a:ext cx="6454462" cy="424732"/>
          </a:xfrm>
          <a:prstGeom prst="rect">
            <a:avLst/>
          </a:prstGeom>
        </p:spPr>
        <p:txBody>
          <a:bodyPr wrap="square">
            <a:spAutoFit/>
          </a:bodyPr>
          <a:lstStyle/>
          <a:p>
            <a:pPr>
              <a:lnSpc>
                <a:spcPct val="90000"/>
              </a:lnSpc>
              <a:spcBef>
                <a:spcPct val="0"/>
              </a:spcBef>
            </a:pPr>
            <a:r>
              <a:rPr lang="en-US" sz="2400" b="1" dirty="0">
                <a:solidFill>
                  <a:schemeClr val="accent1"/>
                </a:solidFill>
                <a:latin typeface="Montserrat" panose="00000500000000000000" pitchFamily="50" charset="0"/>
                <a:ea typeface="+mj-ea"/>
                <a:cs typeface="+mj-cs"/>
              </a:rPr>
              <a:t>Access to training and </a:t>
            </a:r>
            <a:r>
              <a:rPr lang="en-US" sz="2400" b="1" dirty="0" smtClean="0">
                <a:solidFill>
                  <a:schemeClr val="accent1"/>
                </a:solidFill>
                <a:latin typeface="Montserrat" panose="00000500000000000000" pitchFamily="50" charset="0"/>
                <a:ea typeface="+mj-ea"/>
                <a:cs typeface="+mj-cs"/>
              </a:rPr>
              <a:t>information</a:t>
            </a:r>
            <a:endParaRPr lang="en-GB" sz="2400" b="1" dirty="0">
              <a:solidFill>
                <a:schemeClr val="accent1"/>
              </a:solidFill>
              <a:latin typeface="Montserrat" panose="00000500000000000000" pitchFamily="50" charset="0"/>
              <a:ea typeface="+mj-ea"/>
              <a:cs typeface="+mj-cs"/>
            </a:endParaRPr>
          </a:p>
        </p:txBody>
      </p:sp>
      <p:sp>
        <p:nvSpPr>
          <p:cNvPr id="6" name="Content Placeholder 2"/>
          <p:cNvSpPr>
            <a:spLocks noGrp="1"/>
          </p:cNvSpPr>
          <p:nvPr>
            <p:ph idx="1"/>
          </p:nvPr>
        </p:nvSpPr>
        <p:spPr>
          <a:xfrm>
            <a:off x="838200" y="2292439"/>
            <a:ext cx="10515600" cy="3884524"/>
          </a:xfrm>
        </p:spPr>
        <p:txBody>
          <a:bodyPr>
            <a:normAutofit/>
          </a:bodyPr>
          <a:lstStyle/>
          <a:p>
            <a:r>
              <a:rPr lang="en-US" sz="2000" dirty="0">
                <a:latin typeface="Lato" panose="020F0502020204030203" pitchFamily="34" charset="0"/>
                <a:ea typeface="Lato" panose="020F0502020204030203" pitchFamily="34" charset="0"/>
                <a:cs typeface="Lato" panose="020F0502020204030203" pitchFamily="34" charset="0"/>
              </a:rPr>
              <a:t>No national information services</a:t>
            </a:r>
          </a:p>
          <a:p>
            <a:r>
              <a:rPr lang="en-US" sz="2000" dirty="0">
                <a:latin typeface="Lato" panose="020F0502020204030203" pitchFamily="34" charset="0"/>
                <a:ea typeface="Lato" panose="020F0502020204030203" pitchFamily="34" charset="0"/>
                <a:cs typeface="Lato" panose="020F0502020204030203" pitchFamily="34" charset="0"/>
              </a:rPr>
              <a:t>Occupational health and safety cabinets of the autonomous communities </a:t>
            </a:r>
          </a:p>
          <a:p>
            <a:pPr>
              <a:buFont typeface="Symbol" panose="05050102010706020507" pitchFamily="18" charset="2"/>
              <a:buChar char="Þ"/>
            </a:pPr>
            <a:r>
              <a:rPr lang="en-US" sz="2000" dirty="0">
                <a:latin typeface="Lato" panose="020F0502020204030203" pitchFamily="34" charset="0"/>
                <a:ea typeface="Lato" panose="020F0502020204030203" pitchFamily="34" charset="0"/>
                <a:cs typeface="Lato" panose="020F0502020204030203" pitchFamily="34" charset="0"/>
              </a:rPr>
              <a:t>Responsibility of the Employer</a:t>
            </a:r>
          </a:p>
          <a:p>
            <a:r>
              <a:rPr lang="en-US" sz="2000" dirty="0">
                <a:latin typeface="Lato" panose="020F0502020204030203" pitchFamily="34" charset="0"/>
                <a:ea typeface="Lato" panose="020F0502020204030203" pitchFamily="34" charset="0"/>
                <a:cs typeface="Lato" panose="020F0502020204030203" pitchFamily="34" charset="0"/>
              </a:rPr>
              <a:t>Regulation – collective agreements </a:t>
            </a:r>
          </a:p>
          <a:p>
            <a:r>
              <a:rPr lang="en-US" sz="2000" dirty="0">
                <a:latin typeface="Lato" panose="020F0502020204030203" pitchFamily="34" charset="0"/>
                <a:ea typeface="Lato" panose="020F0502020204030203" pitchFamily="34" charset="0"/>
                <a:cs typeface="Lato" panose="020F0502020204030203" pitchFamily="34" charset="0"/>
              </a:rPr>
              <a:t>Differences according to professions </a:t>
            </a:r>
          </a:p>
          <a:p>
            <a:pPr marL="0" indent="0">
              <a:buNone/>
            </a:pPr>
            <a:endParaRPr lang="en-US" sz="2000" dirty="0">
              <a:latin typeface="Lato" panose="020F0502020204030203" pitchFamily="34" charset="0"/>
              <a:ea typeface="Lato" panose="020F0502020204030203" pitchFamily="34" charset="0"/>
              <a:cs typeface="Lato" panose="020F0502020204030203" pitchFamily="34" charset="0"/>
            </a:endParaRPr>
          </a:p>
          <a:p>
            <a:pPr>
              <a:buFont typeface="Symbol" panose="05050102010706020507" pitchFamily="18" charset="2"/>
              <a:buChar char="Þ"/>
            </a:pPr>
            <a:r>
              <a:rPr lang="en-US" sz="2000" dirty="0">
                <a:latin typeface="Lato" panose="020F0502020204030203" pitchFamily="34" charset="0"/>
                <a:ea typeface="Lato" panose="020F0502020204030203" pitchFamily="34" charset="0"/>
                <a:cs typeface="Lato" panose="020F0502020204030203" pitchFamily="34" charset="0"/>
              </a:rPr>
              <a:t>Need for: </a:t>
            </a:r>
          </a:p>
          <a:p>
            <a:r>
              <a:rPr lang="en-US" sz="2000" dirty="0">
                <a:latin typeface="Lato" panose="020F0502020204030203" pitchFamily="34" charset="0"/>
                <a:ea typeface="Lato" panose="020F0502020204030203" pitchFamily="34" charset="0"/>
                <a:cs typeface="Lato" panose="020F0502020204030203" pitchFamily="34" charset="0"/>
              </a:rPr>
              <a:t>Periodical training </a:t>
            </a:r>
          </a:p>
          <a:p>
            <a:r>
              <a:rPr lang="en-US" sz="2000" dirty="0">
                <a:latin typeface="Lato" panose="020F0502020204030203" pitchFamily="34" charset="0"/>
                <a:ea typeface="Lato" panose="020F0502020204030203" pitchFamily="34" charset="0"/>
                <a:cs typeface="Lato" panose="020F0502020204030203" pitchFamily="34" charset="0"/>
              </a:rPr>
              <a:t>Harmonized standards</a:t>
            </a:r>
          </a:p>
          <a:p>
            <a:endParaRPr lang="en-US" dirty="0"/>
          </a:p>
        </p:txBody>
      </p:sp>
    </p:spTree>
    <p:extLst>
      <p:ext uri="{BB962C8B-B14F-4D97-AF65-F5344CB8AC3E}">
        <p14:creationId xmlns:p14="http://schemas.microsoft.com/office/powerpoint/2010/main" val="4067072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reports: </a:t>
            </a:r>
            <a:r>
              <a:rPr lang="en-US" sz="2400" b="1" dirty="0">
                <a:solidFill>
                  <a:srgbClr val="002060"/>
                </a:solidFill>
                <a:latin typeface="Montserrat" panose="00000500000000000000"/>
                <a:cs typeface="Arial" panose="020B0604020202020204" pitchFamily="34" charset="0"/>
              </a:rPr>
              <a:t>Study case - Spain</a:t>
            </a:r>
          </a:p>
          <a:p>
            <a:endParaRPr lang="en-US" sz="2400" b="1" dirty="0">
              <a:solidFill>
                <a:srgbClr val="002060"/>
              </a:solidFill>
              <a:latin typeface="Montserrat" panose="00000500000000000000"/>
              <a:cs typeface="Arial" panose="020B0604020202020204" pitchFamily="34" charset="0"/>
            </a:endParaRPr>
          </a:p>
        </p:txBody>
      </p:sp>
      <p:sp>
        <p:nvSpPr>
          <p:cNvPr id="4" name="Rectangle 3"/>
          <p:cNvSpPr/>
          <p:nvPr/>
        </p:nvSpPr>
        <p:spPr>
          <a:xfrm>
            <a:off x="3962400" y="1595938"/>
            <a:ext cx="6096000" cy="490904"/>
          </a:xfrm>
          <a:prstGeom prst="rect">
            <a:avLst/>
          </a:prstGeom>
        </p:spPr>
        <p:txBody>
          <a:bodyPr>
            <a:spAutoFit/>
          </a:bodyPr>
          <a:lstStyle/>
          <a:p>
            <a:pPr>
              <a:lnSpc>
                <a:spcPct val="90000"/>
              </a:lnSpc>
              <a:spcBef>
                <a:spcPct val="0"/>
              </a:spcBef>
            </a:pPr>
            <a:r>
              <a:rPr lang="en-US" sz="2400" b="1" dirty="0">
                <a:solidFill>
                  <a:schemeClr val="accent1"/>
                </a:solidFill>
                <a:latin typeface="Montserrat" panose="00000500000000000000" pitchFamily="50" charset="0"/>
                <a:ea typeface="+mj-ea"/>
                <a:cs typeface="+mj-cs"/>
              </a:rPr>
              <a:t>Recommendations</a:t>
            </a:r>
            <a:r>
              <a:rPr lang="en-US" sz="2800" b="1" dirty="0">
                <a:solidFill>
                  <a:schemeClr val="accent1"/>
                </a:solidFill>
                <a:latin typeface="Montserrat" panose="00000500000000000000" pitchFamily="50" charset="0"/>
                <a:ea typeface="+mj-ea"/>
                <a:cs typeface="+mj-cs"/>
              </a:rPr>
              <a:t> </a:t>
            </a:r>
            <a:endParaRPr lang="en-GB" sz="2800" b="1" dirty="0">
              <a:solidFill>
                <a:schemeClr val="accent1"/>
              </a:solidFill>
              <a:latin typeface="Montserrat" panose="00000500000000000000" pitchFamily="50" charset="0"/>
              <a:ea typeface="+mj-ea"/>
              <a:cs typeface="+mj-cs"/>
            </a:endParaRPr>
          </a:p>
        </p:txBody>
      </p:sp>
      <p:sp>
        <p:nvSpPr>
          <p:cNvPr id="5" name="Content Placeholder 2"/>
          <p:cNvSpPr>
            <a:spLocks noGrp="1"/>
          </p:cNvSpPr>
          <p:nvPr>
            <p:ph idx="1"/>
          </p:nvPr>
        </p:nvSpPr>
        <p:spPr>
          <a:xfrm>
            <a:off x="885422" y="2640749"/>
            <a:ext cx="10515600" cy="2926679"/>
          </a:xfrm>
        </p:spPr>
        <p:txBody>
          <a:bodyPr>
            <a:normAutofit/>
          </a:bodyPr>
          <a:lstStyle/>
          <a:p>
            <a:r>
              <a:rPr lang="en-US" sz="2000" dirty="0">
                <a:latin typeface="Lato" panose="020F0502020204030203" pitchFamily="34" charset="0"/>
                <a:ea typeface="Lato" panose="020F0502020204030203" pitchFamily="34" charset="0"/>
                <a:cs typeface="Lato" panose="020F0502020204030203" pitchFamily="34" charset="0"/>
              </a:rPr>
              <a:t>At the workplace level – prevention and information services</a:t>
            </a:r>
          </a:p>
          <a:p>
            <a:pPr marL="0" indent="0" algn="just">
              <a:buNone/>
            </a:pPr>
            <a:r>
              <a:rPr lang="en-US" sz="2000" dirty="0">
                <a:latin typeface="Lato" panose="020F0502020204030203" pitchFamily="34" charset="0"/>
                <a:ea typeface="Lato" panose="020F0502020204030203" pitchFamily="34" charset="0"/>
                <a:cs typeface="Lato" panose="020F0502020204030203" pitchFamily="34" charset="0"/>
              </a:rPr>
              <a:t>As it is very difficult to verify if the posted workers received the initial training before their arrival in the new workplace, the quality of the safety training received when the employee joins the company is very important. The responsibility of the quality of the safety training is at the level of the </a:t>
            </a:r>
            <a:r>
              <a:rPr lang="en-US" sz="2000" dirty="0" err="1">
                <a:latin typeface="Lato" panose="020F0502020204030203" pitchFamily="34" charset="0"/>
                <a:ea typeface="Lato" panose="020F0502020204030203" pitchFamily="34" charset="0"/>
                <a:cs typeface="Lato" panose="020F0502020204030203" pitchFamily="34" charset="0"/>
              </a:rPr>
              <a:t>Labour</a:t>
            </a:r>
            <a:r>
              <a:rPr lang="en-US" sz="2000" dirty="0">
                <a:latin typeface="Lato" panose="020F0502020204030203" pitchFamily="34" charset="0"/>
                <a:ea typeface="Lato" panose="020F0502020204030203" pitchFamily="34" charset="0"/>
                <a:cs typeface="Lato" panose="020F0502020204030203" pitchFamily="34" charset="0"/>
              </a:rPr>
              <a:t> Inspectorate, whereas the responsibility for delivering the trainings periodically should be at the level of the employer.</a:t>
            </a:r>
          </a:p>
          <a:p>
            <a:pPr marL="0" indent="0">
              <a:buNone/>
            </a:pPr>
            <a:endParaRPr lang="en-US" sz="2000" dirty="0">
              <a:latin typeface="Lato" panose="020F0502020204030203" pitchFamily="34" charset="0"/>
              <a:ea typeface="Lato" panose="020F0502020204030203" pitchFamily="34" charset="0"/>
              <a:cs typeface="Lato" panose="020F0502020204030203" pitchFamily="34" charset="0"/>
            </a:endParaRPr>
          </a:p>
          <a:p>
            <a:r>
              <a:rPr lang="en-US" sz="2000" dirty="0">
                <a:latin typeface="Lato" panose="020F0502020204030203" pitchFamily="34" charset="0"/>
                <a:ea typeface="Lato" panose="020F0502020204030203" pitchFamily="34" charset="0"/>
                <a:cs typeface="Lato" panose="020F0502020204030203" pitchFamily="34" charset="0"/>
              </a:rPr>
              <a:t>At the sector level – delegates of prevention in SMEs</a:t>
            </a:r>
          </a:p>
        </p:txBody>
      </p:sp>
    </p:spTree>
    <p:extLst>
      <p:ext uri="{BB962C8B-B14F-4D97-AF65-F5344CB8AC3E}">
        <p14:creationId xmlns:p14="http://schemas.microsoft.com/office/powerpoint/2010/main" val="290055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a:solidFill>
                  <a:srgbClr val="002060"/>
                </a:solidFill>
                <a:latin typeface="Montserrat" panose="00000500000000000000"/>
                <a:cs typeface="Arial" panose="020B0604020202020204" pitchFamily="34" charset="0"/>
              </a:rPr>
              <a:t>Study case - Spain</a:t>
            </a:r>
          </a:p>
        </p:txBody>
      </p:sp>
      <p:sp>
        <p:nvSpPr>
          <p:cNvPr id="4" name="Content Placeholder 2"/>
          <p:cNvSpPr>
            <a:spLocks noGrp="1"/>
          </p:cNvSpPr>
          <p:nvPr>
            <p:ph idx="1"/>
          </p:nvPr>
        </p:nvSpPr>
        <p:spPr>
          <a:xfrm>
            <a:off x="838200" y="2305317"/>
            <a:ext cx="10515600" cy="3871645"/>
          </a:xfrm>
        </p:spPr>
        <p:txBody>
          <a:bodyPr>
            <a:normAutofit/>
          </a:bodyPr>
          <a:lstStyle/>
          <a:p>
            <a:r>
              <a:rPr lang="en-US" sz="2000" dirty="0">
                <a:latin typeface="Lato" panose="020F0502020204030203" pitchFamily="34" charset="0"/>
                <a:ea typeface="Lato" panose="020F0502020204030203" pitchFamily="34" charset="0"/>
                <a:cs typeface="Lato" panose="020F0502020204030203" pitchFamily="34" charset="0"/>
              </a:rPr>
              <a:t>At the national level – A1 form submission deadline</a:t>
            </a:r>
          </a:p>
          <a:p>
            <a:pPr marL="0" indent="0">
              <a:buNone/>
            </a:pPr>
            <a:endParaRPr lang="en-US" sz="2000" dirty="0">
              <a:latin typeface="Lato" panose="020F0502020204030203" pitchFamily="34" charset="0"/>
              <a:ea typeface="Lato" panose="020F0502020204030203" pitchFamily="34" charset="0"/>
              <a:cs typeface="Lato" panose="020F0502020204030203" pitchFamily="34" charset="0"/>
            </a:endParaRPr>
          </a:p>
          <a:p>
            <a:r>
              <a:rPr lang="en-US" sz="2000" dirty="0">
                <a:latin typeface="Lato" panose="020F0502020204030203" pitchFamily="34" charset="0"/>
                <a:ea typeface="Lato" panose="020F0502020204030203" pitchFamily="34" charset="0"/>
                <a:cs typeface="Lato" panose="020F0502020204030203" pitchFamily="34" charset="0"/>
              </a:rPr>
              <a:t>At the European level –  infrastructure for:</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Sharing information on accidents </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Detecting mailbox companies</a:t>
            </a:r>
          </a:p>
          <a:p>
            <a:pPr marL="914400">
              <a:buFont typeface="Wingdings" panose="05000000000000000000" pitchFamily="2" charset="2"/>
              <a:buChar char="ü"/>
            </a:pPr>
            <a:r>
              <a:rPr lang="en-US" sz="2000" dirty="0">
                <a:latin typeface="Lato" panose="020F0502020204030203" pitchFamily="34" charset="0"/>
                <a:ea typeface="Lato" panose="020F0502020204030203" pitchFamily="34" charset="0"/>
                <a:cs typeface="Lato" panose="020F0502020204030203" pitchFamily="34" charset="0"/>
              </a:rPr>
              <a:t>Eliminating informal obstacles of the European labor market</a:t>
            </a:r>
          </a:p>
          <a:p>
            <a:pPr marL="0" indent="0" algn="just">
              <a:buNone/>
            </a:pPr>
            <a:r>
              <a:rPr lang="en-US" sz="2000" dirty="0">
                <a:latin typeface="Lato" panose="020F0502020204030203" pitchFamily="34" charset="0"/>
                <a:ea typeface="Lato" panose="020F0502020204030203" pitchFamily="34" charset="0"/>
                <a:cs typeface="Lato" panose="020F0502020204030203" pitchFamily="34" charset="0"/>
              </a:rPr>
              <a:t>* The current proposal of setting a European </a:t>
            </a:r>
            <a:r>
              <a:rPr lang="en-US" sz="2000" dirty="0" err="1">
                <a:latin typeface="Lato" panose="020F0502020204030203" pitchFamily="34" charset="0"/>
                <a:ea typeface="Lato" panose="020F0502020204030203" pitchFamily="34" charset="0"/>
                <a:cs typeface="Lato" panose="020F0502020204030203" pitchFamily="34" charset="0"/>
              </a:rPr>
              <a:t>Labour</a:t>
            </a:r>
            <a:r>
              <a:rPr lang="en-US" sz="2000" dirty="0">
                <a:latin typeface="Lato" panose="020F0502020204030203" pitchFamily="34" charset="0"/>
                <a:ea typeface="Lato" panose="020F0502020204030203" pitchFamily="34" charset="0"/>
                <a:cs typeface="Lato" panose="020F0502020204030203" pitchFamily="34" charset="0"/>
              </a:rPr>
              <a:t> Agency might be the solution for many of the issues at stake: facilitating and monitoring the dialogue between national counterparts in order to finish the investigations, harmonizing practices and quality check of the National </a:t>
            </a:r>
            <a:r>
              <a:rPr lang="en-US" sz="2000" dirty="0" err="1">
                <a:latin typeface="Lato" panose="020F0502020204030203" pitchFamily="34" charset="0"/>
                <a:ea typeface="Lato" panose="020F0502020204030203" pitchFamily="34" charset="0"/>
                <a:cs typeface="Lato" panose="020F0502020204030203" pitchFamily="34" charset="0"/>
              </a:rPr>
              <a:t>Labour</a:t>
            </a:r>
            <a:r>
              <a:rPr lang="en-US" sz="2000" dirty="0">
                <a:latin typeface="Lato" panose="020F0502020204030203" pitchFamily="34" charset="0"/>
                <a:ea typeface="Lato" panose="020F0502020204030203" pitchFamily="34" charset="0"/>
                <a:cs typeface="Lato" panose="020F0502020204030203" pitchFamily="34" charset="0"/>
              </a:rPr>
              <a:t> </a:t>
            </a:r>
            <a:r>
              <a:rPr lang="en-US" sz="2000" dirty="0" smtClean="0">
                <a:latin typeface="Lato" panose="020F0502020204030203" pitchFamily="34" charset="0"/>
                <a:ea typeface="Lato" panose="020F0502020204030203" pitchFamily="34" charset="0"/>
                <a:cs typeface="Lato" panose="020F0502020204030203" pitchFamily="34" charset="0"/>
              </a:rPr>
              <a:t>Inspectorates.</a:t>
            </a:r>
          </a:p>
          <a:p>
            <a:pPr marL="0" indent="0">
              <a:buNone/>
            </a:pPr>
            <a:endParaRPr lang="en-US" dirty="0"/>
          </a:p>
        </p:txBody>
      </p:sp>
      <p:sp>
        <p:nvSpPr>
          <p:cNvPr id="2" name="Rectangle 1"/>
          <p:cNvSpPr/>
          <p:nvPr/>
        </p:nvSpPr>
        <p:spPr>
          <a:xfrm>
            <a:off x="4181340" y="1457666"/>
            <a:ext cx="3043707" cy="424732"/>
          </a:xfrm>
          <a:prstGeom prst="rect">
            <a:avLst/>
          </a:prstGeom>
        </p:spPr>
        <p:txBody>
          <a:bodyPr wrap="square">
            <a:spAutoFit/>
          </a:bodyPr>
          <a:lstStyle/>
          <a:p>
            <a:pPr>
              <a:lnSpc>
                <a:spcPct val="90000"/>
              </a:lnSpc>
              <a:spcBef>
                <a:spcPct val="0"/>
              </a:spcBef>
            </a:pPr>
            <a:r>
              <a:rPr lang="en-US" sz="2400" b="1" dirty="0">
                <a:solidFill>
                  <a:schemeClr val="accent1"/>
                </a:solidFill>
                <a:latin typeface="Montserrat" panose="00000500000000000000" pitchFamily="50" charset="0"/>
                <a:ea typeface="+mj-ea"/>
                <a:cs typeface="+mj-cs"/>
              </a:rPr>
              <a:t>Recommendations </a:t>
            </a:r>
            <a:endParaRPr lang="en-GB" sz="2400" b="1" dirty="0">
              <a:solidFill>
                <a:schemeClr val="accent1"/>
              </a:solidFill>
              <a:latin typeface="Montserrat" panose="00000500000000000000" pitchFamily="50" charset="0"/>
              <a:ea typeface="+mj-ea"/>
              <a:cs typeface="+mj-cs"/>
            </a:endParaRPr>
          </a:p>
        </p:txBody>
      </p:sp>
    </p:spTree>
    <p:extLst>
      <p:ext uri="{BB962C8B-B14F-4D97-AF65-F5344CB8AC3E}">
        <p14:creationId xmlns:p14="http://schemas.microsoft.com/office/powerpoint/2010/main" val="4002584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483"/>
            <a:ext cx="12192000" cy="6858000"/>
          </a:xfrm>
          <a:prstGeom prst="rect">
            <a:avLst/>
          </a:prstGeom>
        </p:spPr>
      </p:pic>
      <p:sp>
        <p:nvSpPr>
          <p:cNvPr id="4" name="PoljeZBesedilom 3"/>
          <p:cNvSpPr txBox="1"/>
          <p:nvPr/>
        </p:nvSpPr>
        <p:spPr>
          <a:xfrm>
            <a:off x="1327811" y="2794563"/>
            <a:ext cx="4930034" cy="738664"/>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US" sz="2400" dirty="0" smtClean="0">
                <a:solidFill>
                  <a:prstClr val="black"/>
                </a:solidFill>
                <a:latin typeface="Lato" panose="020F0502020204030203" pitchFamily="34" charset="0"/>
                <a:ea typeface="Lato" panose="020F0502020204030203" pitchFamily="34" charset="0"/>
                <a:cs typeface="Lato" panose="020F0502020204030203" pitchFamily="34" charset="0"/>
              </a:rPr>
              <a:t>Thank you!</a:t>
            </a:r>
            <a:endParaRPr lang="en-GB" sz="2400" dirty="0">
              <a:solidFill>
                <a:prstClr val="black"/>
              </a:solidFill>
              <a:latin typeface="Lato" panose="020F0502020204030203" pitchFamily="34" charset="0"/>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1" name="PoljeZBesedilom 10"/>
          <p:cNvSpPr txBox="1"/>
          <p:nvPr/>
        </p:nvSpPr>
        <p:spPr>
          <a:xfrm>
            <a:off x="1327811" y="4206223"/>
            <a:ext cx="9536378" cy="1754326"/>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US" b="1" dirty="0" smtClean="0">
                <a:latin typeface="Lato" panose="020F0502020204030203" pitchFamily="34" charset="0"/>
                <a:ea typeface="Lato" panose="020F0502020204030203" pitchFamily="34" charset="0"/>
                <a:cs typeface="Lato" panose="020F0502020204030203" pitchFamily="34" charset="0"/>
              </a:rPr>
              <a:t>SNSPA research team:</a:t>
            </a:r>
          </a:p>
          <a:p>
            <a:pPr marL="285750" lvl="0" indent="-285750">
              <a:buFontTx/>
              <a:buChar char="-"/>
            </a:pPr>
            <a:r>
              <a:rPr lang="en-US" dirty="0" err="1" smtClean="0">
                <a:latin typeface="Lato" panose="020F0502020204030203" pitchFamily="34" charset="0"/>
                <a:ea typeface="Lato" panose="020F0502020204030203" pitchFamily="34" charset="0"/>
                <a:cs typeface="Lato" panose="020F0502020204030203" pitchFamily="34" charset="0"/>
              </a:rPr>
              <a:t>Ioana</a:t>
            </a:r>
            <a:r>
              <a:rPr lang="en-US" dirty="0" smtClean="0">
                <a:latin typeface="Lato" panose="020F0502020204030203" pitchFamily="34" charset="0"/>
                <a:ea typeface="Lato" panose="020F0502020204030203" pitchFamily="34" charset="0"/>
                <a:cs typeface="Lato" panose="020F0502020204030203" pitchFamily="34" charset="0"/>
              </a:rPr>
              <a:t> </a:t>
            </a:r>
            <a:r>
              <a:rPr lang="en-US" dirty="0" err="1" smtClean="0">
                <a:latin typeface="Lato" panose="020F0502020204030203" pitchFamily="34" charset="0"/>
                <a:ea typeface="Lato" panose="020F0502020204030203" pitchFamily="34" charset="0"/>
                <a:cs typeface="Lato" panose="020F0502020204030203" pitchFamily="34" charset="0"/>
              </a:rPr>
              <a:t>Meleniuc</a:t>
            </a:r>
            <a:r>
              <a:rPr lang="en-US" dirty="0" smtClean="0">
                <a:latin typeface="Lato" panose="020F0502020204030203" pitchFamily="34" charset="0"/>
                <a:ea typeface="Lato" panose="020F0502020204030203" pitchFamily="34" charset="0"/>
                <a:cs typeface="Lato" panose="020F0502020204030203" pitchFamily="34" charset="0"/>
              </a:rPr>
              <a:t>, PhD</a:t>
            </a:r>
            <a:r>
              <a:rPr lang="ro-RO" dirty="0" smtClean="0">
                <a:latin typeface="Lato" panose="020F0502020204030203" pitchFamily="34" charset="0"/>
                <a:ea typeface="Lato" panose="020F0502020204030203" pitchFamily="34" charset="0"/>
                <a:cs typeface="Lato" panose="020F0502020204030203" pitchFamily="34" charset="0"/>
              </a:rPr>
              <a:t>, Lecturer</a:t>
            </a:r>
            <a:r>
              <a:rPr lang="en-US" dirty="0" smtClean="0">
                <a:latin typeface="Lato" panose="020F0502020204030203" pitchFamily="34" charset="0"/>
                <a:ea typeface="Lato" panose="020F0502020204030203" pitchFamily="34" charset="0"/>
                <a:cs typeface="Lato" panose="020F0502020204030203" pitchFamily="34" charset="0"/>
              </a:rPr>
              <a:t> – ES study case</a:t>
            </a:r>
          </a:p>
          <a:p>
            <a:pPr marL="285750" indent="-285750">
              <a:buFontTx/>
              <a:buChar char="-"/>
            </a:pPr>
            <a:r>
              <a:rPr lang="en-US" dirty="0" err="1" smtClean="0">
                <a:latin typeface="Lato" panose="020F0502020204030203" pitchFamily="34" charset="0"/>
                <a:ea typeface="Lato" panose="020F0502020204030203" pitchFamily="34" charset="0"/>
                <a:cs typeface="Lato" panose="020F0502020204030203" pitchFamily="34" charset="0"/>
              </a:rPr>
              <a:t>Ioana</a:t>
            </a:r>
            <a:r>
              <a:rPr lang="en-US" dirty="0" smtClean="0">
                <a:latin typeface="Lato" panose="020F0502020204030203" pitchFamily="34" charset="0"/>
                <a:ea typeface="Lato" panose="020F0502020204030203" pitchFamily="34" charset="0"/>
                <a:cs typeface="Lato" panose="020F0502020204030203" pitchFamily="34" charset="0"/>
              </a:rPr>
              <a:t> Dodi</a:t>
            </a:r>
            <a:r>
              <a:rPr lang="en-US" dirty="0">
                <a:latin typeface="Lato" panose="020F0502020204030203" pitchFamily="34" charset="0"/>
                <a:ea typeface="Lato" panose="020F0502020204030203" pitchFamily="34" charset="0"/>
                <a:cs typeface="Lato" panose="020F0502020204030203" pitchFamily="34" charset="0"/>
              </a:rPr>
              <a:t>, </a:t>
            </a:r>
            <a:r>
              <a:rPr lang="en-US" dirty="0" smtClean="0">
                <a:latin typeface="Lato" panose="020F0502020204030203" pitchFamily="34" charset="0"/>
                <a:ea typeface="Lato" panose="020F0502020204030203" pitchFamily="34" charset="0"/>
                <a:cs typeface="Lato" panose="020F0502020204030203" pitchFamily="34" charset="0"/>
              </a:rPr>
              <a:t>PhD</a:t>
            </a:r>
            <a:r>
              <a:rPr lang="ro-RO" dirty="0" smtClean="0">
                <a:latin typeface="Lato" panose="020F0502020204030203" pitchFamily="34" charset="0"/>
                <a:ea typeface="Lato" panose="020F0502020204030203" pitchFamily="34" charset="0"/>
                <a:cs typeface="Lato" panose="020F0502020204030203" pitchFamily="34" charset="0"/>
              </a:rPr>
              <a:t>, Lecturer</a:t>
            </a:r>
            <a:r>
              <a:rPr lang="en-US" dirty="0" smtClean="0">
                <a:latin typeface="Lato" panose="020F0502020204030203" pitchFamily="34" charset="0"/>
                <a:ea typeface="Lato" panose="020F0502020204030203" pitchFamily="34" charset="0"/>
                <a:cs typeface="Lato" panose="020F0502020204030203" pitchFamily="34" charset="0"/>
              </a:rPr>
              <a:t> </a:t>
            </a:r>
            <a:r>
              <a:rPr lang="en-US" dirty="0">
                <a:latin typeface="Lato" panose="020F0502020204030203" pitchFamily="34" charset="0"/>
                <a:ea typeface="Lato" panose="020F0502020204030203" pitchFamily="34" charset="0"/>
                <a:cs typeface="Lato" panose="020F0502020204030203" pitchFamily="34" charset="0"/>
              </a:rPr>
              <a:t>– ES study </a:t>
            </a:r>
            <a:r>
              <a:rPr lang="en-US" dirty="0" smtClean="0">
                <a:latin typeface="Lato" panose="020F0502020204030203" pitchFamily="34" charset="0"/>
                <a:ea typeface="Lato" panose="020F0502020204030203" pitchFamily="34" charset="0"/>
                <a:cs typeface="Lato" panose="020F0502020204030203" pitchFamily="34" charset="0"/>
              </a:rPr>
              <a:t>case </a:t>
            </a:r>
          </a:p>
          <a:p>
            <a:pPr marL="285750" indent="-285750">
              <a:buFontTx/>
              <a:buChar char="-"/>
            </a:pPr>
            <a:r>
              <a:rPr lang="en-US" dirty="0" smtClean="0">
                <a:latin typeface="Lato" panose="020F0502020204030203" pitchFamily="34" charset="0"/>
                <a:ea typeface="Lato" panose="020F0502020204030203" pitchFamily="34" charset="0"/>
                <a:cs typeface="Lato" panose="020F0502020204030203" pitchFamily="34" charset="0"/>
              </a:rPr>
              <a:t>Ana Maria </a:t>
            </a:r>
            <a:r>
              <a:rPr lang="en-US" dirty="0" err="1" smtClean="0">
                <a:latin typeface="Lato" panose="020F0502020204030203" pitchFamily="34" charset="0"/>
                <a:ea typeface="Lato" panose="020F0502020204030203" pitchFamily="34" charset="0"/>
                <a:cs typeface="Lato" panose="020F0502020204030203" pitchFamily="34" charset="0"/>
              </a:rPr>
              <a:t>Costea</a:t>
            </a:r>
            <a:r>
              <a:rPr lang="en-US" dirty="0" smtClean="0">
                <a:latin typeface="Lato" panose="020F0502020204030203" pitchFamily="34" charset="0"/>
                <a:ea typeface="Lato" panose="020F0502020204030203" pitchFamily="34" charset="0"/>
                <a:cs typeface="Lato" panose="020F0502020204030203" pitchFamily="34" charset="0"/>
              </a:rPr>
              <a:t>, PhD</a:t>
            </a:r>
            <a:r>
              <a:rPr lang="ro-RO" dirty="0" smtClean="0">
                <a:latin typeface="Lato" panose="020F0502020204030203" pitchFamily="34" charset="0"/>
                <a:ea typeface="Lato" panose="020F0502020204030203" pitchFamily="34" charset="0"/>
                <a:cs typeface="Lato" panose="020F0502020204030203" pitchFamily="34" charset="0"/>
              </a:rPr>
              <a:t>, Lecturer</a:t>
            </a:r>
            <a:r>
              <a:rPr lang="en-US" dirty="0" smtClean="0">
                <a:latin typeface="Lato" panose="020F0502020204030203" pitchFamily="34" charset="0"/>
                <a:ea typeface="Lato" panose="020F0502020204030203" pitchFamily="34" charset="0"/>
                <a:cs typeface="Lato" panose="020F0502020204030203" pitchFamily="34" charset="0"/>
              </a:rPr>
              <a:t> </a:t>
            </a:r>
            <a:r>
              <a:rPr lang="en-US" dirty="0">
                <a:latin typeface="Lato" panose="020F0502020204030203" pitchFamily="34" charset="0"/>
                <a:ea typeface="Lato" panose="020F0502020204030203" pitchFamily="34" charset="0"/>
                <a:cs typeface="Lato" panose="020F0502020204030203" pitchFamily="34" charset="0"/>
              </a:rPr>
              <a:t>– </a:t>
            </a:r>
            <a:r>
              <a:rPr lang="en-US" dirty="0" smtClean="0">
                <a:latin typeface="Lato" panose="020F0502020204030203" pitchFamily="34" charset="0"/>
                <a:ea typeface="Lato" panose="020F0502020204030203" pitchFamily="34" charset="0"/>
                <a:cs typeface="Lato" panose="020F0502020204030203" pitchFamily="34" charset="0"/>
              </a:rPr>
              <a:t>RO study case</a:t>
            </a:r>
          </a:p>
          <a:p>
            <a:pPr marL="285750" indent="-285750">
              <a:buFontTx/>
              <a:buChar char="-"/>
            </a:pPr>
            <a:r>
              <a:rPr lang="en-US" dirty="0" err="1" smtClean="0">
                <a:latin typeface="Lato" panose="020F0502020204030203" pitchFamily="34" charset="0"/>
                <a:ea typeface="Lato" panose="020F0502020204030203" pitchFamily="34" charset="0"/>
                <a:cs typeface="Lato" panose="020F0502020204030203" pitchFamily="34" charset="0"/>
              </a:rPr>
              <a:t>Andreea</a:t>
            </a:r>
            <a:r>
              <a:rPr lang="en-US" dirty="0" smtClean="0">
                <a:latin typeface="Lato" panose="020F0502020204030203" pitchFamily="34" charset="0"/>
                <a:ea typeface="Lato" panose="020F0502020204030203" pitchFamily="34" charset="0"/>
                <a:cs typeface="Lato" panose="020F0502020204030203" pitchFamily="34" charset="0"/>
              </a:rPr>
              <a:t> </a:t>
            </a:r>
            <a:r>
              <a:rPr lang="en-US" dirty="0" err="1" smtClean="0">
                <a:latin typeface="Lato" panose="020F0502020204030203" pitchFamily="34" charset="0"/>
                <a:ea typeface="Lato" panose="020F0502020204030203" pitchFamily="34" charset="0"/>
                <a:cs typeface="Lato" panose="020F0502020204030203" pitchFamily="34" charset="0"/>
              </a:rPr>
              <a:t>Farcas</a:t>
            </a:r>
            <a:r>
              <a:rPr lang="en-US" dirty="0" smtClean="0">
                <a:latin typeface="Lato" panose="020F0502020204030203" pitchFamily="34" charset="0"/>
                <a:ea typeface="Lato" panose="020F0502020204030203" pitchFamily="34" charset="0"/>
                <a:cs typeface="Lato" panose="020F0502020204030203" pitchFamily="34" charset="0"/>
              </a:rPr>
              <a:t>, PhD </a:t>
            </a:r>
            <a:r>
              <a:rPr lang="ro-RO" dirty="0" smtClean="0">
                <a:latin typeface="Lato" panose="020F0502020204030203" pitchFamily="34" charset="0"/>
                <a:ea typeface="Lato" panose="020F0502020204030203" pitchFamily="34" charset="0"/>
                <a:cs typeface="Lato" panose="020F0502020204030203" pitchFamily="34" charset="0"/>
              </a:rPr>
              <a:t>student </a:t>
            </a:r>
            <a:r>
              <a:rPr lang="en-US" dirty="0" smtClean="0">
                <a:latin typeface="Lato" panose="020F0502020204030203" pitchFamily="34" charset="0"/>
                <a:ea typeface="Lato" panose="020F0502020204030203" pitchFamily="34" charset="0"/>
                <a:cs typeface="Lato" panose="020F0502020204030203" pitchFamily="34" charset="0"/>
              </a:rPr>
              <a:t>– RO study case</a:t>
            </a:r>
            <a:endParaRPr lang="en-GB" dirty="0">
              <a:latin typeface="Lato" panose="020F0502020204030203" pitchFamily="34" charset="0"/>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6"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smtClean="0">
                <a:solidFill>
                  <a:srgbClr val="002060"/>
                </a:solidFill>
                <a:latin typeface="Montserrat" panose="00000500000000000000"/>
                <a:cs typeface="Arial" panose="020B0604020202020204" pitchFamily="34" charset="0"/>
              </a:rPr>
              <a:t>The </a:t>
            </a:r>
            <a:r>
              <a:rPr lang="en-US" sz="2400" b="1" dirty="0" smtClean="0">
                <a:solidFill>
                  <a:srgbClr val="002060"/>
                </a:solidFill>
                <a:latin typeface="Montserrat" panose="00000500000000000000"/>
                <a:cs typeface="Arial" panose="020B0604020202020204" pitchFamily="34" charset="0"/>
              </a:rPr>
              <a:t>Spanish </a:t>
            </a:r>
            <a:r>
              <a:rPr lang="en-US" sz="2400" b="1" dirty="0">
                <a:solidFill>
                  <a:srgbClr val="002060"/>
                </a:solidFill>
                <a:latin typeface="Montserrat" panose="00000500000000000000"/>
                <a:cs typeface="Arial" panose="020B0604020202020204" pitchFamily="34" charset="0"/>
              </a:rPr>
              <a:t>Study </a:t>
            </a:r>
            <a:r>
              <a:rPr lang="en-US" sz="2400" b="1" dirty="0" smtClean="0">
                <a:solidFill>
                  <a:srgbClr val="002060"/>
                </a:solidFill>
                <a:latin typeface="Montserrat" panose="00000500000000000000"/>
                <a:cs typeface="Arial" panose="020B0604020202020204" pitchFamily="34" charset="0"/>
              </a:rPr>
              <a:t>Case</a:t>
            </a:r>
            <a:endParaRPr lang="en-US" sz="2400" b="1" dirty="0">
              <a:solidFill>
                <a:srgbClr val="002060"/>
              </a:solidFill>
              <a:latin typeface="Montserrat" panose="00000500000000000000"/>
              <a:cs typeface="Arial" panose="020B0604020202020204" pitchFamily="34" charset="0"/>
            </a:endParaRPr>
          </a:p>
        </p:txBody>
      </p:sp>
    </p:spTree>
    <p:extLst>
      <p:ext uri="{BB962C8B-B14F-4D97-AF65-F5344CB8AC3E}">
        <p14:creationId xmlns:p14="http://schemas.microsoft.com/office/powerpoint/2010/main" val="373645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3148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smtClean="0">
                <a:solidFill>
                  <a:srgbClr val="002060"/>
                </a:solidFill>
                <a:latin typeface="Montserrat" panose="00000500000000000000"/>
                <a:cs typeface="Arial" panose="020B0604020202020204" pitchFamily="34" charset="0"/>
              </a:rPr>
              <a:t>The </a:t>
            </a:r>
            <a:r>
              <a:rPr lang="en-US" sz="2400" b="1" dirty="0" smtClean="0">
                <a:solidFill>
                  <a:srgbClr val="002060"/>
                </a:solidFill>
                <a:latin typeface="Montserrat" panose="00000500000000000000"/>
                <a:cs typeface="Arial" panose="020B0604020202020204" pitchFamily="34" charset="0"/>
              </a:rPr>
              <a:t>Spanish </a:t>
            </a:r>
            <a:r>
              <a:rPr lang="en-US" sz="2400" b="1" dirty="0">
                <a:solidFill>
                  <a:srgbClr val="002060"/>
                </a:solidFill>
                <a:latin typeface="Montserrat" panose="00000500000000000000"/>
                <a:cs typeface="Arial" panose="020B0604020202020204" pitchFamily="34" charset="0"/>
              </a:rPr>
              <a:t>Study </a:t>
            </a:r>
            <a:r>
              <a:rPr lang="en-US" sz="2400" b="1" dirty="0" smtClean="0">
                <a:solidFill>
                  <a:srgbClr val="002060"/>
                </a:solidFill>
                <a:latin typeface="Montserrat" panose="00000500000000000000"/>
                <a:cs typeface="Arial" panose="020B0604020202020204" pitchFamily="34" charset="0"/>
              </a:rPr>
              <a:t>Case</a:t>
            </a:r>
            <a:endParaRPr lang="en-US" sz="2400" b="1" dirty="0">
              <a:solidFill>
                <a:srgbClr val="002060"/>
              </a:solidFill>
              <a:latin typeface="Montserrat" panose="00000500000000000000"/>
              <a:cs typeface="Arial" panose="020B0604020202020204" pitchFamily="34" charset="0"/>
            </a:endParaRPr>
          </a:p>
        </p:txBody>
      </p:sp>
      <p:sp>
        <p:nvSpPr>
          <p:cNvPr id="10" name="Title 1">
            <a:extLst>
              <a:ext uri="{FF2B5EF4-FFF2-40B4-BE49-F238E27FC236}">
                <a16:creationId xmlns:a16="http://schemas.microsoft.com/office/drawing/2014/main" id="{8CE24523-0E55-4802-A459-6A61EF7DDF67}"/>
              </a:ext>
            </a:extLst>
          </p:cNvPr>
          <p:cNvSpPr>
            <a:spLocks noGrp="1"/>
          </p:cNvSpPr>
          <p:nvPr>
            <p:ph type="title"/>
          </p:nvPr>
        </p:nvSpPr>
        <p:spPr>
          <a:xfrm>
            <a:off x="1275008" y="1575516"/>
            <a:ext cx="9119326" cy="4033421"/>
          </a:xfrm>
        </p:spPr>
        <p:txBody>
          <a:bodyPr>
            <a:normAutofit/>
          </a:bodyPr>
          <a:lstStyle/>
          <a:p>
            <a:r>
              <a:rPr lang="en-US" sz="3100" dirty="0">
                <a:latin typeface="Montserrat" panose="00000500000000000000"/>
              </a:rPr>
              <a:t>“In a Union of equals, there can be no second class workers.</a:t>
            </a:r>
            <a:br>
              <a:rPr lang="en-US" sz="3100" dirty="0">
                <a:latin typeface="Montserrat" panose="00000500000000000000"/>
              </a:rPr>
            </a:br>
            <a:r>
              <a:rPr lang="en-US" sz="3100" dirty="0">
                <a:latin typeface="Montserrat" panose="00000500000000000000"/>
              </a:rPr>
              <a:t>If you do the same work in the same place, you should earn the same pay.”</a:t>
            </a:r>
            <a:r>
              <a:rPr lang="en-US" dirty="0">
                <a:latin typeface="Montserrat" panose="00000500000000000000"/>
              </a:rPr>
              <a:t/>
            </a:r>
            <a:br>
              <a:rPr lang="en-US" dirty="0">
                <a:latin typeface="Montserrat" panose="00000500000000000000"/>
              </a:rPr>
            </a:br>
            <a:r>
              <a:rPr lang="en-US" dirty="0">
                <a:latin typeface="Montserrat" panose="00000500000000000000"/>
              </a:rPr>
              <a:t/>
            </a:r>
            <a:br>
              <a:rPr lang="en-US" dirty="0">
                <a:latin typeface="Montserrat" panose="00000500000000000000"/>
              </a:rPr>
            </a:br>
            <a:r>
              <a:rPr lang="en-US" sz="2000" dirty="0">
                <a:solidFill>
                  <a:schemeClr val="tx1"/>
                </a:solidFill>
                <a:latin typeface="Montserrat" panose="00000500000000000000"/>
              </a:rPr>
              <a:t>European Commission President Jean-Claude Juncker,</a:t>
            </a:r>
            <a:br>
              <a:rPr lang="en-US" sz="2000" dirty="0">
                <a:solidFill>
                  <a:schemeClr val="tx1"/>
                </a:solidFill>
                <a:latin typeface="Montserrat" panose="00000500000000000000"/>
              </a:rPr>
            </a:br>
            <a:r>
              <a:rPr lang="en-US" sz="2000" dirty="0">
                <a:solidFill>
                  <a:schemeClr val="tx1"/>
                </a:solidFill>
                <a:latin typeface="Montserrat" panose="00000500000000000000"/>
              </a:rPr>
              <a:t>State of the Union Address, 13 September 2017</a:t>
            </a:r>
            <a:endParaRPr lang="en-US" dirty="0">
              <a:solidFill>
                <a:schemeClr val="tx1"/>
              </a:solidFill>
              <a:latin typeface="Montserrat" panose="00000500000000000000"/>
            </a:endParaRPr>
          </a:p>
        </p:txBody>
      </p:sp>
    </p:spTree>
    <p:extLst>
      <p:ext uri="{BB962C8B-B14F-4D97-AF65-F5344CB8AC3E}">
        <p14:creationId xmlns:p14="http://schemas.microsoft.com/office/powerpoint/2010/main" val="2037076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smtClean="0">
                <a:solidFill>
                  <a:srgbClr val="002060"/>
                </a:solidFill>
                <a:latin typeface="Montserrat" panose="00000500000000000000"/>
                <a:cs typeface="Arial" panose="020B0604020202020204" pitchFamily="34" charset="0"/>
              </a:rPr>
              <a:t>The </a:t>
            </a:r>
            <a:r>
              <a:rPr lang="en-US" sz="2400" b="1" dirty="0" smtClean="0">
                <a:solidFill>
                  <a:srgbClr val="002060"/>
                </a:solidFill>
                <a:latin typeface="Montserrat" panose="00000500000000000000"/>
                <a:cs typeface="Arial" panose="020B0604020202020204" pitchFamily="34" charset="0"/>
              </a:rPr>
              <a:t>Spanish Stud Case</a:t>
            </a:r>
            <a:endParaRPr lang="en-US" sz="2400" b="1" dirty="0">
              <a:solidFill>
                <a:srgbClr val="002060"/>
              </a:solidFill>
              <a:latin typeface="Montserrat" panose="00000500000000000000"/>
              <a:cs typeface="Arial" panose="020B0604020202020204" pitchFamily="34" charset="0"/>
            </a:endParaRPr>
          </a:p>
        </p:txBody>
      </p:sp>
      <p:sp>
        <p:nvSpPr>
          <p:cNvPr id="4" name="Content Placeholder 2"/>
          <p:cNvSpPr>
            <a:spLocks noGrp="1"/>
          </p:cNvSpPr>
          <p:nvPr>
            <p:ph idx="1"/>
          </p:nvPr>
        </p:nvSpPr>
        <p:spPr>
          <a:xfrm>
            <a:off x="901521" y="2390973"/>
            <a:ext cx="9634611" cy="5074417"/>
          </a:xfrm>
        </p:spPr>
        <p:txBody>
          <a:bodyPr>
            <a:normAutofit/>
          </a:bodyPr>
          <a:lstStyle/>
          <a:p>
            <a:pPr algn="just"/>
            <a:r>
              <a:rPr lang="en-US" sz="2000" b="1" dirty="0">
                <a:ea typeface="Lato" panose="020F0502020204030203" pitchFamily="34" charset="0"/>
                <a:cs typeface="Lato" panose="020F0502020204030203" pitchFamily="34" charset="0"/>
              </a:rPr>
              <a:t>Research questions: </a:t>
            </a:r>
          </a:p>
          <a:p>
            <a:pPr marL="0" indent="0" algn="just">
              <a:buNone/>
            </a:pPr>
            <a:r>
              <a:rPr lang="en-GB" sz="2000" dirty="0">
                <a:ea typeface="Lato" panose="020F0502020204030203" pitchFamily="34" charset="0"/>
                <a:cs typeface="Lato" panose="020F0502020204030203" pitchFamily="34" charset="0"/>
              </a:rPr>
              <a:t>How does the interplay of EU-regulation and national OSH systems affect the health and safety of (posted) workers in a transnational workplace? </a:t>
            </a:r>
            <a:endParaRPr lang="en-US" sz="2000" dirty="0">
              <a:ea typeface="Lato" panose="020F0502020204030203" pitchFamily="34" charset="0"/>
              <a:cs typeface="Lato" panose="020F0502020204030203" pitchFamily="34" charset="0"/>
            </a:endParaRPr>
          </a:p>
          <a:p>
            <a:r>
              <a:rPr lang="en-US" sz="2000" b="1" dirty="0">
                <a:ea typeface="Lato" panose="020F0502020204030203" pitchFamily="34" charset="0"/>
                <a:cs typeface="Lato" panose="020F0502020204030203" pitchFamily="34" charset="0"/>
              </a:rPr>
              <a:t>Desk and fieldwork research:</a:t>
            </a:r>
          </a:p>
          <a:p>
            <a:pPr marL="914400">
              <a:buFont typeface="Wingdings" panose="05000000000000000000" pitchFamily="2" charset="2"/>
              <a:buChar char="ü"/>
            </a:pPr>
            <a:r>
              <a:rPr lang="en-GB" sz="2000" dirty="0">
                <a:ea typeface="Lato" panose="020F0502020204030203" pitchFamily="34" charset="0"/>
                <a:cs typeface="Lato" panose="020F0502020204030203" pitchFamily="34" charset="0"/>
              </a:rPr>
              <a:t>Literature review and data analysis of the primary sources like statistical data or the legal institutional framework</a:t>
            </a:r>
            <a:endParaRPr lang="en-US" sz="2000" dirty="0">
              <a:ea typeface="Lato" panose="020F0502020204030203" pitchFamily="34" charset="0"/>
              <a:cs typeface="Lato" panose="020F0502020204030203" pitchFamily="34" charset="0"/>
            </a:endParaRPr>
          </a:p>
          <a:p>
            <a:pPr marL="914400">
              <a:buFont typeface="Wingdings" panose="05000000000000000000" pitchFamily="2" charset="2"/>
              <a:buChar char="ü"/>
            </a:pPr>
            <a:r>
              <a:rPr lang="en-GB" sz="2000" dirty="0">
                <a:ea typeface="Lato" panose="020F0502020204030203" pitchFamily="34" charset="0"/>
                <a:cs typeface="Lato" panose="020F0502020204030203" pitchFamily="34" charset="0"/>
              </a:rPr>
              <a:t>Semi-structured interviews with: representatives of the actors involved in the process, such as policy-makers, state agencies, trade unions representatives, OSH representatives and other experts, on one hand, and on the other with Spanish posted workers</a:t>
            </a:r>
          </a:p>
          <a:p>
            <a:r>
              <a:rPr lang="en-GB" sz="2000" b="1" dirty="0">
                <a:ea typeface="Lato" panose="020F0502020204030203" pitchFamily="34" charset="0"/>
                <a:cs typeface="Lato" panose="020F0502020204030203" pitchFamily="34" charset="0"/>
              </a:rPr>
              <a:t>Limitations </a:t>
            </a:r>
            <a:endParaRPr lang="en-US" sz="2000" b="1" dirty="0">
              <a:ea typeface="Lato" panose="020F0502020204030203" pitchFamily="34" charset="0"/>
              <a:cs typeface="Lato" panose="020F0502020204030203" pitchFamily="34" charset="0"/>
            </a:endParaRPr>
          </a:p>
        </p:txBody>
      </p:sp>
      <p:sp>
        <p:nvSpPr>
          <p:cNvPr id="5" name="Rectangle 4"/>
          <p:cNvSpPr/>
          <p:nvPr/>
        </p:nvSpPr>
        <p:spPr>
          <a:xfrm>
            <a:off x="4237150" y="1391494"/>
            <a:ext cx="2550017" cy="424732"/>
          </a:xfrm>
          <a:prstGeom prst="rect">
            <a:avLst/>
          </a:prstGeom>
        </p:spPr>
        <p:txBody>
          <a:bodyPr wrap="square">
            <a:spAutoFit/>
          </a:bodyPr>
          <a:lstStyle/>
          <a:p>
            <a:pPr>
              <a:lnSpc>
                <a:spcPct val="90000"/>
              </a:lnSpc>
              <a:spcBef>
                <a:spcPct val="0"/>
              </a:spcBef>
            </a:pPr>
            <a:r>
              <a:rPr lang="ro-RO" sz="2400" b="1" dirty="0" smtClean="0">
                <a:solidFill>
                  <a:schemeClr val="accent1"/>
                </a:solidFill>
                <a:latin typeface="Montserrat" panose="00000500000000000000" pitchFamily="50" charset="0"/>
                <a:ea typeface="+mj-ea"/>
                <a:cs typeface="+mj-cs"/>
              </a:rPr>
              <a:t>Methodology</a:t>
            </a:r>
            <a:endParaRPr lang="en-GB" sz="2400" b="1" dirty="0">
              <a:solidFill>
                <a:schemeClr val="accent1"/>
              </a:solidFill>
              <a:latin typeface="Montserrat" panose="00000500000000000000" pitchFamily="50" charset="0"/>
              <a:ea typeface="+mj-ea"/>
              <a:cs typeface="+mj-cs"/>
            </a:endParaRPr>
          </a:p>
        </p:txBody>
      </p:sp>
    </p:spTree>
    <p:extLst>
      <p:ext uri="{BB962C8B-B14F-4D97-AF65-F5344CB8AC3E}">
        <p14:creationId xmlns:p14="http://schemas.microsoft.com/office/powerpoint/2010/main" val="213253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smtClean="0">
                <a:solidFill>
                  <a:srgbClr val="002060"/>
                </a:solidFill>
                <a:latin typeface="Montserrat" panose="00000500000000000000"/>
                <a:cs typeface="Arial" panose="020B0604020202020204" pitchFamily="34" charset="0"/>
              </a:rPr>
              <a:t>The </a:t>
            </a:r>
            <a:r>
              <a:rPr lang="en-US" sz="2400" b="1" dirty="0" smtClean="0">
                <a:solidFill>
                  <a:srgbClr val="002060"/>
                </a:solidFill>
                <a:latin typeface="Montserrat" panose="00000500000000000000"/>
                <a:cs typeface="Arial" panose="020B0604020202020204" pitchFamily="34" charset="0"/>
              </a:rPr>
              <a:t>Spanish </a:t>
            </a:r>
            <a:r>
              <a:rPr lang="en-US" sz="2400" b="1" dirty="0">
                <a:solidFill>
                  <a:srgbClr val="002060"/>
                </a:solidFill>
                <a:latin typeface="Montserrat" panose="00000500000000000000"/>
                <a:cs typeface="Arial" panose="020B0604020202020204" pitchFamily="34" charset="0"/>
              </a:rPr>
              <a:t>Study </a:t>
            </a:r>
            <a:r>
              <a:rPr lang="en-US" sz="2400" b="1" dirty="0" smtClean="0">
                <a:solidFill>
                  <a:srgbClr val="002060"/>
                </a:solidFill>
                <a:latin typeface="Montserrat" panose="00000500000000000000"/>
                <a:cs typeface="Arial" panose="020B0604020202020204" pitchFamily="34" charset="0"/>
              </a:rPr>
              <a:t>Case</a:t>
            </a:r>
            <a:endParaRPr lang="en-US" sz="2400" b="1" dirty="0">
              <a:solidFill>
                <a:srgbClr val="002060"/>
              </a:solidFill>
              <a:latin typeface="Montserrat" panose="00000500000000000000"/>
              <a:cs typeface="Arial" panose="020B0604020202020204" pitchFamily="34" charset="0"/>
            </a:endParaRPr>
          </a:p>
        </p:txBody>
      </p:sp>
      <p:sp>
        <p:nvSpPr>
          <p:cNvPr id="4" name="Content Placeholder 2"/>
          <p:cNvSpPr>
            <a:spLocks noGrp="1"/>
          </p:cNvSpPr>
          <p:nvPr>
            <p:ph idx="1"/>
          </p:nvPr>
        </p:nvSpPr>
        <p:spPr>
          <a:xfrm>
            <a:off x="1300767" y="2506662"/>
            <a:ext cx="9427334" cy="4351338"/>
          </a:xfrm>
        </p:spPr>
        <p:txBody>
          <a:bodyPr/>
          <a:lstStyle/>
          <a:p>
            <a:r>
              <a:rPr lang="en-GB" sz="2000" dirty="0">
                <a:ea typeface="Lato" panose="020F0502020204030203" pitchFamily="34" charset="0"/>
                <a:cs typeface="Lato" panose="020F0502020204030203" pitchFamily="34" charset="0"/>
              </a:rPr>
              <a:t>The main actors that are involved in the process of developing</a:t>
            </a:r>
            <a:r>
              <a:rPr lang="en-GB" sz="2000" dirty="0" smtClean="0">
                <a:ea typeface="Lato" panose="020F0502020204030203" pitchFamily="34" charset="0"/>
                <a:cs typeface="Lato" panose="020F0502020204030203" pitchFamily="34" charset="0"/>
              </a:rPr>
              <a:t>/</a:t>
            </a:r>
            <a:r>
              <a:rPr lang="ro-RO" sz="2000" dirty="0" smtClean="0">
                <a:ea typeface="Lato" panose="020F0502020204030203" pitchFamily="34" charset="0"/>
                <a:cs typeface="Lato" panose="020F0502020204030203" pitchFamily="34" charset="0"/>
              </a:rPr>
              <a:t> </a:t>
            </a:r>
            <a:r>
              <a:rPr lang="en-GB" sz="2000" dirty="0" smtClean="0">
                <a:ea typeface="Lato" panose="020F0502020204030203" pitchFamily="34" charset="0"/>
                <a:cs typeface="Lato" panose="020F0502020204030203" pitchFamily="34" charset="0"/>
              </a:rPr>
              <a:t>implementing/</a:t>
            </a:r>
            <a:r>
              <a:rPr lang="ro-RO" sz="2000" dirty="0" smtClean="0">
                <a:ea typeface="Lato" panose="020F0502020204030203" pitchFamily="34" charset="0"/>
                <a:cs typeface="Lato" panose="020F0502020204030203" pitchFamily="34" charset="0"/>
              </a:rPr>
              <a:t> </a:t>
            </a:r>
            <a:r>
              <a:rPr lang="en-GB" sz="2000" dirty="0" smtClean="0">
                <a:ea typeface="Lato" panose="020F0502020204030203" pitchFamily="34" charset="0"/>
                <a:cs typeface="Lato" panose="020F0502020204030203" pitchFamily="34" charset="0"/>
              </a:rPr>
              <a:t>monitories </a:t>
            </a:r>
            <a:r>
              <a:rPr lang="en-GB" sz="2000" dirty="0">
                <a:ea typeface="Lato" panose="020F0502020204030203" pitchFamily="34" charset="0"/>
                <a:cs typeface="Lato" panose="020F0502020204030203" pitchFamily="34" charset="0"/>
              </a:rPr>
              <a:t>OSH related issues; </a:t>
            </a:r>
            <a:endParaRPr lang="ro-RO" sz="2000" dirty="0" smtClean="0">
              <a:ea typeface="Lato" panose="020F0502020204030203" pitchFamily="34" charset="0"/>
              <a:cs typeface="Lato" panose="020F0502020204030203" pitchFamily="34" charset="0"/>
            </a:endParaRPr>
          </a:p>
          <a:p>
            <a:endParaRPr lang="en-US" sz="2000" dirty="0">
              <a:ea typeface="Lato" panose="020F0502020204030203" pitchFamily="34" charset="0"/>
              <a:cs typeface="Lato" panose="020F0502020204030203" pitchFamily="34" charset="0"/>
            </a:endParaRPr>
          </a:p>
          <a:p>
            <a:r>
              <a:rPr lang="en-GB" sz="2000" dirty="0">
                <a:ea typeface="Lato" panose="020F0502020204030203" pitchFamily="34" charset="0"/>
                <a:cs typeface="Lato" panose="020F0502020204030203" pitchFamily="34" charset="0"/>
              </a:rPr>
              <a:t>The main vulnerabilities regarding </a:t>
            </a:r>
            <a:r>
              <a:rPr lang="en-GB" sz="2000" dirty="0" smtClean="0">
                <a:ea typeface="Lato" panose="020F0502020204030203" pitchFamily="34" charset="0"/>
                <a:cs typeface="Lato" panose="020F0502020204030203" pitchFamily="34" charset="0"/>
              </a:rPr>
              <a:t>OSH</a:t>
            </a:r>
            <a:r>
              <a:rPr lang="ro-RO" sz="2000" dirty="0" smtClean="0">
                <a:ea typeface="Lato" panose="020F0502020204030203" pitchFamily="34" charset="0"/>
                <a:cs typeface="Lato" panose="020F0502020204030203" pitchFamily="34" charset="0"/>
              </a:rPr>
              <a:t>;</a:t>
            </a:r>
          </a:p>
          <a:p>
            <a:endParaRPr lang="en-US" sz="2000" dirty="0">
              <a:ea typeface="Lato" panose="020F0502020204030203" pitchFamily="34" charset="0"/>
              <a:cs typeface="Lato" panose="020F0502020204030203" pitchFamily="34" charset="0"/>
            </a:endParaRPr>
          </a:p>
          <a:p>
            <a:r>
              <a:rPr lang="en-GB" sz="2000" dirty="0">
                <a:ea typeface="Lato" panose="020F0502020204030203" pitchFamily="34" charset="0"/>
                <a:cs typeface="Lato" panose="020F0502020204030203" pitchFamily="34" charset="0"/>
              </a:rPr>
              <a:t>OSH in practice at transnational working </a:t>
            </a:r>
            <a:r>
              <a:rPr lang="en-GB" sz="2000" dirty="0" smtClean="0">
                <a:ea typeface="Lato" panose="020F0502020204030203" pitchFamily="34" charset="0"/>
                <a:cs typeface="Lato" panose="020F0502020204030203" pitchFamily="34" charset="0"/>
              </a:rPr>
              <a:t>places</a:t>
            </a:r>
            <a:r>
              <a:rPr lang="ro-RO" sz="2000" dirty="0" smtClean="0">
                <a:ea typeface="Lato" panose="020F0502020204030203" pitchFamily="34" charset="0"/>
                <a:cs typeface="Lato" panose="020F0502020204030203" pitchFamily="34" charset="0"/>
              </a:rPr>
              <a:t>;</a:t>
            </a:r>
          </a:p>
          <a:p>
            <a:endParaRPr lang="ro-RO" sz="2000" dirty="0" smtClean="0">
              <a:ea typeface="Lato" panose="020F0502020204030203" pitchFamily="34" charset="0"/>
              <a:cs typeface="Lato" panose="020F0502020204030203" pitchFamily="34" charset="0"/>
            </a:endParaRPr>
          </a:p>
          <a:p>
            <a:r>
              <a:rPr lang="en-GB" sz="2000" dirty="0" smtClean="0">
                <a:ea typeface="Lato" panose="020F0502020204030203" pitchFamily="34" charset="0"/>
                <a:cs typeface="Lato" panose="020F0502020204030203" pitchFamily="34" charset="0"/>
              </a:rPr>
              <a:t>Language/cultural </a:t>
            </a:r>
            <a:r>
              <a:rPr lang="en-GB" sz="2000" dirty="0">
                <a:ea typeface="Lato" panose="020F0502020204030203" pitchFamily="34" charset="0"/>
                <a:cs typeface="Lato" panose="020F0502020204030203" pitchFamily="34" charset="0"/>
              </a:rPr>
              <a:t>barriers for the posting </a:t>
            </a:r>
            <a:r>
              <a:rPr lang="en-GB" sz="2000" dirty="0" smtClean="0">
                <a:ea typeface="Lato" panose="020F0502020204030203" pitchFamily="34" charset="0"/>
                <a:cs typeface="Lato" panose="020F0502020204030203" pitchFamily="34" charset="0"/>
              </a:rPr>
              <a:t>workers/migrants</a:t>
            </a:r>
            <a:r>
              <a:rPr lang="ro-RO" sz="2000" dirty="0" smtClean="0">
                <a:ea typeface="Lato" panose="020F0502020204030203" pitchFamily="34" charset="0"/>
                <a:cs typeface="Lato" panose="020F0502020204030203" pitchFamily="34" charset="0"/>
              </a:rPr>
              <a:t>;</a:t>
            </a:r>
          </a:p>
          <a:p>
            <a:endParaRPr lang="en-GB" sz="2000" dirty="0">
              <a:ea typeface="Lato" panose="020F0502020204030203" pitchFamily="34" charset="0"/>
              <a:cs typeface="Lato" panose="020F0502020204030203" pitchFamily="34" charset="0"/>
            </a:endParaRPr>
          </a:p>
          <a:p>
            <a:r>
              <a:rPr lang="en-US" sz="2000" dirty="0">
                <a:ea typeface="Lato" panose="020F0502020204030203" pitchFamily="34" charset="0"/>
                <a:cs typeface="Lato" panose="020F0502020204030203" pitchFamily="34" charset="0"/>
              </a:rPr>
              <a:t>Access to </a:t>
            </a:r>
            <a:r>
              <a:rPr lang="en-US" sz="2000" dirty="0" smtClean="0">
                <a:ea typeface="Lato" panose="020F0502020204030203" pitchFamily="34" charset="0"/>
                <a:cs typeface="Lato" panose="020F0502020204030203" pitchFamily="34" charset="0"/>
              </a:rPr>
              <a:t>information</a:t>
            </a:r>
            <a:r>
              <a:rPr lang="ro-RO" sz="2000" dirty="0" smtClean="0">
                <a:ea typeface="Lato" panose="020F0502020204030203" pitchFamily="34" charset="0"/>
                <a:cs typeface="Lato" panose="020F0502020204030203" pitchFamily="34" charset="0"/>
              </a:rPr>
              <a:t>.</a:t>
            </a:r>
            <a:r>
              <a:rPr lang="en-US" sz="2000" dirty="0" smtClean="0">
                <a:ea typeface="Lato" panose="020F0502020204030203" pitchFamily="34" charset="0"/>
                <a:cs typeface="Lato" panose="020F0502020204030203" pitchFamily="34" charset="0"/>
              </a:rPr>
              <a:t> </a:t>
            </a:r>
            <a:endParaRPr lang="en-US" sz="2000" dirty="0">
              <a:ea typeface="Lato" panose="020F0502020204030203" pitchFamily="34" charset="0"/>
              <a:cs typeface="Lato" panose="020F0502020204030203" pitchFamily="34" charset="0"/>
            </a:endParaRPr>
          </a:p>
          <a:p>
            <a:endParaRPr lang="en-US" dirty="0"/>
          </a:p>
          <a:p>
            <a:endParaRPr lang="en-US" dirty="0"/>
          </a:p>
        </p:txBody>
      </p:sp>
      <p:sp>
        <p:nvSpPr>
          <p:cNvPr id="5" name="Rectangle 4"/>
          <p:cNvSpPr/>
          <p:nvPr/>
        </p:nvSpPr>
        <p:spPr>
          <a:xfrm>
            <a:off x="4391695" y="1636946"/>
            <a:ext cx="2137893" cy="424732"/>
          </a:xfrm>
          <a:prstGeom prst="rect">
            <a:avLst/>
          </a:prstGeom>
        </p:spPr>
        <p:txBody>
          <a:bodyPr wrap="square">
            <a:spAutoFit/>
          </a:bodyPr>
          <a:lstStyle/>
          <a:p>
            <a:pPr>
              <a:lnSpc>
                <a:spcPct val="90000"/>
              </a:lnSpc>
              <a:spcBef>
                <a:spcPct val="0"/>
              </a:spcBef>
            </a:pPr>
            <a:r>
              <a:rPr lang="ro-RO" sz="2400" b="1" dirty="0" smtClean="0">
                <a:solidFill>
                  <a:schemeClr val="accent1"/>
                </a:solidFill>
                <a:latin typeface="Montserrat" panose="00000500000000000000" pitchFamily="50" charset="0"/>
                <a:ea typeface="+mj-ea"/>
                <a:cs typeface="+mj-cs"/>
              </a:rPr>
              <a:t>Variables</a:t>
            </a:r>
            <a:endParaRPr lang="en-GB" sz="2400" b="1" dirty="0">
              <a:solidFill>
                <a:schemeClr val="accent1"/>
              </a:solidFill>
              <a:latin typeface="Montserrat" panose="00000500000000000000" pitchFamily="50" charset="0"/>
              <a:ea typeface="+mj-ea"/>
              <a:cs typeface="+mj-cs"/>
            </a:endParaRPr>
          </a:p>
        </p:txBody>
      </p:sp>
    </p:spTree>
    <p:extLst>
      <p:ext uri="{BB962C8B-B14F-4D97-AF65-F5344CB8AC3E}">
        <p14:creationId xmlns:p14="http://schemas.microsoft.com/office/powerpoint/2010/main" val="3042747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smtClean="0">
                <a:solidFill>
                  <a:srgbClr val="002060"/>
                </a:solidFill>
                <a:latin typeface="Montserrat" panose="00000500000000000000"/>
                <a:cs typeface="Arial" panose="020B0604020202020204" pitchFamily="34" charset="0"/>
              </a:rPr>
              <a:t>The </a:t>
            </a:r>
            <a:r>
              <a:rPr lang="en-US" sz="2400" b="1" dirty="0" smtClean="0">
                <a:solidFill>
                  <a:srgbClr val="002060"/>
                </a:solidFill>
                <a:latin typeface="Montserrat" panose="00000500000000000000"/>
                <a:cs typeface="Arial" panose="020B0604020202020204" pitchFamily="34" charset="0"/>
              </a:rPr>
              <a:t>Spanish </a:t>
            </a:r>
            <a:r>
              <a:rPr lang="en-US" sz="2400" b="1" dirty="0">
                <a:solidFill>
                  <a:srgbClr val="002060"/>
                </a:solidFill>
                <a:latin typeface="Montserrat" panose="00000500000000000000"/>
                <a:cs typeface="Arial" panose="020B0604020202020204" pitchFamily="34" charset="0"/>
              </a:rPr>
              <a:t>Study </a:t>
            </a:r>
            <a:r>
              <a:rPr lang="en-US" sz="2400" b="1" dirty="0" smtClean="0">
                <a:solidFill>
                  <a:srgbClr val="002060"/>
                </a:solidFill>
                <a:latin typeface="Montserrat" panose="00000500000000000000"/>
                <a:cs typeface="Arial" panose="020B0604020202020204" pitchFamily="34" charset="0"/>
              </a:rPr>
              <a:t>Case</a:t>
            </a:r>
            <a:endParaRPr lang="en-US" sz="2400" b="1" dirty="0">
              <a:solidFill>
                <a:srgbClr val="002060"/>
              </a:solidFill>
              <a:latin typeface="Montserrat" panose="00000500000000000000"/>
              <a:cs typeface="Arial" panose="020B0604020202020204" pitchFamily="34" charset="0"/>
            </a:endParaRPr>
          </a:p>
        </p:txBody>
      </p:sp>
      <p:sp>
        <p:nvSpPr>
          <p:cNvPr id="4" name="Subtitle 2">
            <a:extLst>
              <a:ext uri="{FF2B5EF4-FFF2-40B4-BE49-F238E27FC236}">
                <a16:creationId xmlns:a16="http://schemas.microsoft.com/office/drawing/2014/main" id="{5B6D39CB-3FA9-47E7-B7F5-246E7DFE7B07}"/>
              </a:ext>
            </a:extLst>
          </p:cNvPr>
          <p:cNvSpPr txBox="1">
            <a:spLocks/>
          </p:cNvSpPr>
          <p:nvPr/>
        </p:nvSpPr>
        <p:spPr>
          <a:xfrm>
            <a:off x="399495" y="1622738"/>
            <a:ext cx="11268764" cy="44025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4400" b="1" dirty="0">
                <a:solidFill>
                  <a:srgbClr val="002060"/>
                </a:solidFill>
                <a:latin typeface="Montserrat" panose="00000500000000000000"/>
                <a:cs typeface="Arial" panose="020B0604020202020204" pitchFamily="34" charset="0"/>
              </a:rPr>
              <a:t>Study case - Spain</a:t>
            </a:r>
          </a:p>
          <a:p>
            <a:pPr marL="0" indent="0">
              <a:buNone/>
            </a:pPr>
            <a:endParaRPr lang="en-US" dirty="0" smtClean="0"/>
          </a:p>
          <a:p>
            <a:r>
              <a:rPr lang="en-US" sz="2000" dirty="0" err="1" smtClean="0"/>
              <a:t>Ioana</a:t>
            </a:r>
            <a:r>
              <a:rPr lang="en-US" sz="2000" dirty="0" smtClean="0"/>
              <a:t> Roxana </a:t>
            </a:r>
            <a:r>
              <a:rPr lang="en-US" sz="2000" dirty="0" err="1" smtClean="0"/>
              <a:t>Melenciuc</a:t>
            </a:r>
            <a:r>
              <a:rPr lang="en-US" sz="2000" dirty="0" smtClean="0"/>
              <a:t>, PhD</a:t>
            </a:r>
          </a:p>
          <a:p>
            <a:pPr marL="0" indent="0">
              <a:buNone/>
            </a:pPr>
            <a:endParaRPr lang="en-US" sz="2000" dirty="0" smtClean="0"/>
          </a:p>
          <a:p>
            <a:r>
              <a:rPr lang="en-US" sz="2000" dirty="0" err="1" smtClean="0"/>
              <a:t>Ioana</a:t>
            </a:r>
            <a:r>
              <a:rPr lang="en-US" sz="2000" dirty="0" smtClean="0"/>
              <a:t> Dodi, PhD</a:t>
            </a:r>
          </a:p>
          <a:p>
            <a:endParaRPr lang="en-US" sz="2000" dirty="0" smtClean="0"/>
          </a:p>
          <a:p>
            <a:pPr marL="0" indent="0">
              <a:buNone/>
            </a:pPr>
            <a:r>
              <a:rPr lang="en-US" sz="2000" dirty="0" smtClean="0"/>
              <a:t>National University of Political Studies and Public Administration</a:t>
            </a:r>
          </a:p>
          <a:p>
            <a:pPr marL="0" indent="0">
              <a:buNone/>
            </a:pPr>
            <a:endParaRPr lang="en-US" sz="2000" dirty="0" smtClean="0"/>
          </a:p>
          <a:p>
            <a:pPr marL="0" indent="0">
              <a:buNone/>
            </a:pPr>
            <a:r>
              <a:rPr lang="en-US" sz="2000" dirty="0" smtClean="0"/>
              <a:t>POOSH - Occupational Safety and Health of Posted Workers: Depicting the existing and future challenges in assuring decent working conditions and wellbeing of workers in hazardous sectors, VS/2016/0224 (EC)</a:t>
            </a:r>
          </a:p>
          <a:p>
            <a:endParaRPr lang="en-GB" dirty="0"/>
          </a:p>
        </p:txBody>
      </p:sp>
    </p:spTree>
    <p:extLst>
      <p:ext uri="{BB962C8B-B14F-4D97-AF65-F5344CB8AC3E}">
        <p14:creationId xmlns:p14="http://schemas.microsoft.com/office/powerpoint/2010/main" val="709312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a:solidFill>
                  <a:srgbClr val="002060"/>
                </a:solidFill>
                <a:latin typeface="Montserrat" panose="00000500000000000000"/>
                <a:cs typeface="Arial" panose="020B0604020202020204" pitchFamily="34" charset="0"/>
              </a:rPr>
              <a:t>Study case - Spain</a:t>
            </a:r>
          </a:p>
        </p:txBody>
      </p:sp>
      <p:sp>
        <p:nvSpPr>
          <p:cNvPr id="4" name="Rectangle 3"/>
          <p:cNvSpPr/>
          <p:nvPr/>
        </p:nvSpPr>
        <p:spPr>
          <a:xfrm>
            <a:off x="3197180" y="1275008"/>
            <a:ext cx="5892084" cy="424732"/>
          </a:xfrm>
          <a:prstGeom prst="rect">
            <a:avLst/>
          </a:prstGeom>
        </p:spPr>
        <p:txBody>
          <a:bodyPr wrap="square">
            <a:spAutoFit/>
          </a:bodyPr>
          <a:lstStyle/>
          <a:p>
            <a:pPr>
              <a:lnSpc>
                <a:spcPct val="90000"/>
              </a:lnSpc>
              <a:spcBef>
                <a:spcPct val="0"/>
              </a:spcBef>
            </a:pPr>
            <a:r>
              <a:rPr lang="en-US" sz="2400" b="1" dirty="0" smtClean="0">
                <a:solidFill>
                  <a:schemeClr val="accent1"/>
                </a:solidFill>
                <a:latin typeface="Montserrat" panose="00000500000000000000" pitchFamily="50" charset="0"/>
                <a:ea typeface="+mj-ea"/>
                <a:cs typeface="+mj-cs"/>
              </a:rPr>
              <a:t>Socio-economical context</a:t>
            </a:r>
            <a:endParaRPr lang="en-GB" sz="2400" b="1" dirty="0">
              <a:solidFill>
                <a:schemeClr val="accent1"/>
              </a:solidFill>
              <a:latin typeface="Montserrat" panose="00000500000000000000" pitchFamily="50" charset="0"/>
              <a:ea typeface="+mj-ea"/>
              <a:cs typeface="+mj-cs"/>
            </a:endParaRPr>
          </a:p>
        </p:txBody>
      </p:sp>
      <p:pic>
        <p:nvPicPr>
          <p:cNvPr id="5" name="Content Placeholder 3">
            <a:extLst>
              <a:ext uri="{FF2B5EF4-FFF2-40B4-BE49-F238E27FC236}">
                <a16:creationId xmlns:a16="http://schemas.microsoft.com/office/drawing/2014/main" id="{ECB93772-8468-4F00-83F7-2843DDF6D325}"/>
              </a:ext>
            </a:extLst>
          </p:cNvPr>
          <p:cNvPicPr>
            <a:picLocks noChangeAspect="1"/>
          </p:cNvPicPr>
          <p:nvPr/>
        </p:nvPicPr>
        <p:blipFill>
          <a:blip r:embed="rId3"/>
          <a:stretch>
            <a:fillRect/>
          </a:stretch>
        </p:blipFill>
        <p:spPr>
          <a:xfrm>
            <a:off x="426771" y="2223035"/>
            <a:ext cx="5669229" cy="2931113"/>
          </a:xfrm>
          <a:prstGeom prst="rect">
            <a:avLst/>
          </a:prstGeom>
        </p:spPr>
      </p:pic>
      <p:sp>
        <p:nvSpPr>
          <p:cNvPr id="6" name="Content Placeholder 2">
            <a:extLst>
              <a:ext uri="{FF2B5EF4-FFF2-40B4-BE49-F238E27FC236}">
                <a16:creationId xmlns:a16="http://schemas.microsoft.com/office/drawing/2014/main" id="{53D9E017-96EA-453F-B213-8ACDBF2D0D92}"/>
              </a:ext>
            </a:extLst>
          </p:cNvPr>
          <p:cNvSpPr>
            <a:spLocks noGrp="1"/>
          </p:cNvSpPr>
          <p:nvPr>
            <p:ph idx="1"/>
          </p:nvPr>
        </p:nvSpPr>
        <p:spPr>
          <a:xfrm>
            <a:off x="5845795" y="2137892"/>
            <a:ext cx="6041405" cy="4243517"/>
          </a:xfrm>
        </p:spPr>
        <p:txBody>
          <a:bodyPr>
            <a:normAutofit/>
          </a:bodyPr>
          <a:lstStyle/>
          <a:p>
            <a:pPr algn="just"/>
            <a:r>
              <a:rPr lang="en-US" sz="2000" dirty="0">
                <a:solidFill>
                  <a:schemeClr val="tx1"/>
                </a:solidFill>
              </a:rPr>
              <a:t>With the eruption of the financial crisis, the socio-economical context of Spain transformed a lot: between 2010 and 2014, the country  changed from a net receiver to a net sender. </a:t>
            </a:r>
            <a:endParaRPr lang="ro-RO" sz="2000" dirty="0" smtClean="0">
              <a:solidFill>
                <a:schemeClr val="tx1"/>
              </a:solidFill>
            </a:endParaRPr>
          </a:p>
          <a:p>
            <a:pPr algn="just"/>
            <a:endParaRPr lang="en-US" sz="2000" dirty="0">
              <a:solidFill>
                <a:schemeClr val="tx1"/>
              </a:solidFill>
            </a:endParaRPr>
          </a:p>
          <a:p>
            <a:pPr algn="just"/>
            <a:r>
              <a:rPr lang="en-US" sz="2000" dirty="0">
                <a:solidFill>
                  <a:schemeClr val="tx1"/>
                </a:solidFill>
              </a:rPr>
              <a:t>The current data (2017) on posting show that there are 147,424 Spanish workers posted abroad, while 52,353 workers are posted in Spain. This has an impact on the development of the OSH system, as the focus switched from controlling the activity of companies that act as receivers of posted workers to that of monitoring and protecting the national workers that work abroad. </a:t>
            </a:r>
          </a:p>
          <a:p>
            <a:pPr marL="0" indent="0">
              <a:buNone/>
            </a:pPr>
            <a:endParaRPr lang="en-US" dirty="0"/>
          </a:p>
        </p:txBody>
      </p:sp>
    </p:spTree>
    <p:extLst>
      <p:ext uri="{BB962C8B-B14F-4D97-AF65-F5344CB8AC3E}">
        <p14:creationId xmlns:p14="http://schemas.microsoft.com/office/powerpoint/2010/main" val="642957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a:solidFill>
                  <a:srgbClr val="002060"/>
                </a:solidFill>
                <a:latin typeface="Montserrat" panose="00000500000000000000"/>
                <a:cs typeface="Arial" panose="020B0604020202020204" pitchFamily="34" charset="0"/>
              </a:rPr>
              <a:t>Study case - Spain</a:t>
            </a:r>
          </a:p>
        </p:txBody>
      </p:sp>
      <p:sp>
        <p:nvSpPr>
          <p:cNvPr id="4" name="Content Placeholder 2"/>
          <p:cNvSpPr>
            <a:spLocks noGrp="1"/>
          </p:cNvSpPr>
          <p:nvPr>
            <p:ph idx="1"/>
          </p:nvPr>
        </p:nvSpPr>
        <p:spPr>
          <a:xfrm>
            <a:off x="865515" y="1884481"/>
            <a:ext cx="11053396" cy="4441129"/>
          </a:xfrm>
        </p:spPr>
        <p:txBody>
          <a:bodyPr>
            <a:normAutofit fontScale="92500" lnSpcReduction="10000"/>
          </a:bodyPr>
          <a:lstStyle/>
          <a:p>
            <a:r>
              <a:rPr lang="en-US" sz="2200" dirty="0">
                <a:ea typeface="Lato" panose="020F0502020204030203" pitchFamily="34" charset="0"/>
                <a:cs typeface="Lato" panose="020F0502020204030203" pitchFamily="34" charset="0"/>
              </a:rPr>
              <a:t>Ministry of Employment and Social Security</a:t>
            </a:r>
          </a:p>
          <a:p>
            <a:r>
              <a:rPr lang="en-US" sz="2200" dirty="0" err="1">
                <a:ea typeface="Lato" panose="020F0502020204030203" pitchFamily="34" charset="0"/>
                <a:cs typeface="Lato" panose="020F0502020204030203" pitchFamily="34" charset="0"/>
              </a:rPr>
              <a:t>Labour</a:t>
            </a:r>
            <a:r>
              <a:rPr lang="en-US" sz="2200" dirty="0">
                <a:ea typeface="Lato" panose="020F0502020204030203" pitchFamily="34" charset="0"/>
                <a:cs typeface="Lato" panose="020F0502020204030203" pitchFamily="34" charset="0"/>
              </a:rPr>
              <a:t> inspection </a:t>
            </a:r>
          </a:p>
          <a:p>
            <a:pPr marL="914400">
              <a:buFont typeface="Wingdings" panose="05000000000000000000" pitchFamily="2" charset="2"/>
              <a:buChar char="ü"/>
            </a:pPr>
            <a:r>
              <a:rPr lang="en-US" sz="2200" dirty="0">
                <a:ea typeface="Lato" panose="020F0502020204030203" pitchFamily="34" charset="0"/>
                <a:cs typeface="Lato" panose="020F0502020204030203" pitchFamily="34" charset="0"/>
              </a:rPr>
              <a:t>Central/provincial - implications for departments</a:t>
            </a:r>
          </a:p>
          <a:p>
            <a:pPr marL="914400">
              <a:buFont typeface="Wingdings" panose="05000000000000000000" pitchFamily="2" charset="2"/>
              <a:buChar char="ü"/>
            </a:pPr>
            <a:r>
              <a:rPr lang="en-US" sz="2200" dirty="0">
                <a:ea typeface="Lato" panose="020F0502020204030203" pitchFamily="34" charset="0"/>
                <a:cs typeface="Lato" panose="020F0502020204030203" pitchFamily="34" charset="0"/>
              </a:rPr>
              <a:t>Complaint of workers, trade unions </a:t>
            </a:r>
            <a:r>
              <a:rPr lang="en-US" sz="2200" dirty="0" err="1">
                <a:ea typeface="Lato" panose="020F0502020204030203" pitchFamily="34" charset="0"/>
                <a:cs typeface="Lato" panose="020F0502020204030203" pitchFamily="34" charset="0"/>
              </a:rPr>
              <a:t>etc</a:t>
            </a:r>
            <a:endParaRPr lang="en-US" sz="2200" dirty="0">
              <a:ea typeface="Lato" panose="020F0502020204030203" pitchFamily="34" charset="0"/>
              <a:cs typeface="Lato" panose="020F0502020204030203" pitchFamily="34" charset="0"/>
            </a:endParaRPr>
          </a:p>
          <a:p>
            <a:pPr marL="914400">
              <a:buFont typeface="Wingdings" panose="05000000000000000000" pitchFamily="2" charset="2"/>
              <a:buChar char="ü"/>
            </a:pPr>
            <a:r>
              <a:rPr lang="en-US" sz="2200" dirty="0">
                <a:ea typeface="Lato" panose="020F0502020204030203" pitchFamily="34" charset="0"/>
                <a:cs typeface="Lato" panose="020F0502020204030203" pitchFamily="34" charset="0"/>
              </a:rPr>
              <a:t>Planned actions </a:t>
            </a:r>
          </a:p>
          <a:p>
            <a:pPr marL="914400">
              <a:buFont typeface="Wingdings" panose="05000000000000000000" pitchFamily="2" charset="2"/>
              <a:buChar char="ü"/>
            </a:pPr>
            <a:r>
              <a:rPr lang="en-US" sz="2200" dirty="0">
                <a:ea typeface="Lato" panose="020F0502020204030203" pitchFamily="34" charset="0"/>
                <a:cs typeface="Lato" panose="020F0502020204030203" pitchFamily="34" charset="0"/>
              </a:rPr>
              <a:t>Sanctions </a:t>
            </a:r>
          </a:p>
          <a:p>
            <a:r>
              <a:rPr lang="en-US" sz="2200" dirty="0">
                <a:ea typeface="Lato" panose="020F0502020204030203" pitchFamily="34" charset="0"/>
                <a:cs typeface="Lato" panose="020F0502020204030203" pitchFamily="34" charset="0"/>
              </a:rPr>
              <a:t>National Institute of Safety and Hygiene </a:t>
            </a:r>
          </a:p>
          <a:p>
            <a:pPr algn="just"/>
            <a:r>
              <a:rPr lang="en-US" sz="2200" dirty="0">
                <a:ea typeface="Lato" panose="020F0502020204030203" pitchFamily="34" charset="0"/>
                <a:cs typeface="Lato" panose="020F0502020204030203" pitchFamily="34" charset="0"/>
              </a:rPr>
              <a:t>Apart from the public institutions, there are a number of social partners involved in the process (</a:t>
            </a:r>
            <a:r>
              <a:rPr lang="en-US" sz="2200" dirty="0" err="1">
                <a:ea typeface="Lato" panose="020F0502020204030203" pitchFamily="34" charset="0"/>
                <a:cs typeface="Lato" panose="020F0502020204030203" pitchFamily="34" charset="0"/>
              </a:rPr>
              <a:t>Comisiones</a:t>
            </a:r>
            <a:r>
              <a:rPr lang="en-US" sz="2200" dirty="0">
                <a:ea typeface="Lato" panose="020F0502020204030203" pitchFamily="34" charset="0"/>
                <a:cs typeface="Lato" panose="020F0502020204030203" pitchFamily="34" charset="0"/>
              </a:rPr>
              <a:t> </a:t>
            </a:r>
            <a:r>
              <a:rPr lang="en-US" sz="2200" dirty="0" err="1">
                <a:ea typeface="Lato" panose="020F0502020204030203" pitchFamily="34" charset="0"/>
                <a:cs typeface="Lato" panose="020F0502020204030203" pitchFamily="34" charset="0"/>
              </a:rPr>
              <a:t>Obreras</a:t>
            </a:r>
            <a:r>
              <a:rPr lang="en-US" sz="2200" dirty="0">
                <a:ea typeface="Lato" panose="020F0502020204030203" pitchFamily="34" charset="0"/>
                <a:cs typeface="Lato" panose="020F0502020204030203" pitchFamily="34" charset="0"/>
              </a:rPr>
              <a:t>, Union General de </a:t>
            </a:r>
            <a:r>
              <a:rPr lang="en-US" sz="2200" dirty="0" err="1">
                <a:ea typeface="Lato" panose="020F0502020204030203" pitchFamily="34" charset="0"/>
                <a:cs typeface="Lato" panose="020F0502020204030203" pitchFamily="34" charset="0"/>
              </a:rPr>
              <a:t>Trabajadores</a:t>
            </a:r>
            <a:r>
              <a:rPr lang="en-US" sz="2200" dirty="0">
                <a:ea typeface="Lato" panose="020F0502020204030203" pitchFamily="34" charset="0"/>
                <a:cs typeface="Lato" panose="020F0502020204030203" pitchFamily="34" charset="0"/>
              </a:rPr>
              <a:t>, </a:t>
            </a:r>
            <a:r>
              <a:rPr lang="en-US" sz="2200" dirty="0" err="1">
                <a:ea typeface="Lato" panose="020F0502020204030203" pitchFamily="34" charset="0"/>
                <a:cs typeface="Lato" panose="020F0502020204030203" pitchFamily="34" charset="0"/>
              </a:rPr>
              <a:t>etc</a:t>
            </a:r>
            <a:r>
              <a:rPr lang="en-US" sz="2200" dirty="0">
                <a:ea typeface="Lato" panose="020F0502020204030203" pitchFamily="34" charset="0"/>
                <a:cs typeface="Lato" panose="020F0502020204030203" pitchFamily="34" charset="0"/>
              </a:rPr>
              <a:t>)</a:t>
            </a:r>
          </a:p>
          <a:p>
            <a:r>
              <a:rPr lang="en-US" sz="2200" dirty="0">
                <a:ea typeface="Lato" panose="020F0502020204030203" pitchFamily="34" charset="0"/>
                <a:cs typeface="Lato" panose="020F0502020204030203" pitchFamily="34" charset="0"/>
              </a:rPr>
              <a:t>Collaboration with </a:t>
            </a:r>
            <a:r>
              <a:rPr lang="en-US" sz="2200" dirty="0" err="1">
                <a:ea typeface="Lato" panose="020F0502020204030203" pitchFamily="34" charset="0"/>
                <a:cs typeface="Lato" panose="020F0502020204030203" pitchFamily="34" charset="0"/>
              </a:rPr>
              <a:t>labour</a:t>
            </a:r>
            <a:r>
              <a:rPr lang="en-US" sz="2200" dirty="0">
                <a:ea typeface="Lato" panose="020F0502020204030203" pitchFamily="34" charset="0"/>
                <a:cs typeface="Lato" panose="020F0502020204030203" pitchFamily="34" charset="0"/>
              </a:rPr>
              <a:t> inspections from other countries</a:t>
            </a:r>
          </a:p>
          <a:p>
            <a:pPr marL="914400">
              <a:buFont typeface="Wingdings" panose="05000000000000000000" pitchFamily="2" charset="2"/>
              <a:buChar char="ü"/>
            </a:pPr>
            <a:r>
              <a:rPr lang="en-GB" sz="2200" dirty="0">
                <a:ea typeface="Lato" panose="020F0502020204030203" pitchFamily="34" charset="0"/>
                <a:cs typeface="Lato" panose="020F0502020204030203" pitchFamily="34" charset="0"/>
              </a:rPr>
              <a:t>Senior Labour Inspectors</a:t>
            </a:r>
          </a:p>
          <a:p>
            <a:pPr marL="914400">
              <a:buFont typeface="Wingdings" panose="05000000000000000000" pitchFamily="2" charset="2"/>
              <a:buChar char="ü"/>
            </a:pPr>
            <a:r>
              <a:rPr lang="en-GB" sz="2200" dirty="0">
                <a:ea typeface="Lato" panose="020F0502020204030203" pitchFamily="34" charset="0"/>
                <a:cs typeface="Lato" panose="020F0502020204030203" pitchFamily="34" charset="0"/>
              </a:rPr>
              <a:t>Internal Market Information System </a:t>
            </a:r>
            <a:r>
              <a:rPr lang="en-US" sz="2200" dirty="0">
                <a:ea typeface="Lato" panose="020F0502020204030203" pitchFamily="34" charset="0"/>
                <a:cs typeface="Lato" panose="020F0502020204030203" pitchFamily="34" charset="0"/>
              </a:rPr>
              <a:t> </a:t>
            </a:r>
          </a:p>
          <a:p>
            <a:pPr marL="914400">
              <a:buFont typeface="Wingdings" panose="05000000000000000000" pitchFamily="2" charset="2"/>
              <a:buChar char="ü"/>
            </a:pPr>
            <a:endParaRPr lang="en-US" dirty="0"/>
          </a:p>
        </p:txBody>
      </p:sp>
      <p:sp>
        <p:nvSpPr>
          <p:cNvPr id="5" name="Rectangle 4"/>
          <p:cNvSpPr/>
          <p:nvPr/>
        </p:nvSpPr>
        <p:spPr>
          <a:xfrm>
            <a:off x="4084749" y="1275008"/>
            <a:ext cx="4614929" cy="424732"/>
          </a:xfrm>
          <a:prstGeom prst="rect">
            <a:avLst/>
          </a:prstGeom>
        </p:spPr>
        <p:txBody>
          <a:bodyPr wrap="square">
            <a:spAutoFit/>
          </a:bodyPr>
          <a:lstStyle/>
          <a:p>
            <a:pPr>
              <a:lnSpc>
                <a:spcPct val="90000"/>
              </a:lnSpc>
              <a:spcBef>
                <a:spcPct val="0"/>
              </a:spcBef>
            </a:pPr>
            <a:r>
              <a:rPr lang="en-US" sz="2400" b="1" dirty="0" smtClean="0">
                <a:solidFill>
                  <a:schemeClr val="accent1"/>
                </a:solidFill>
                <a:latin typeface="Montserrat" panose="00000500000000000000" pitchFamily="50" charset="0"/>
                <a:ea typeface="+mj-ea"/>
                <a:cs typeface="+mj-cs"/>
              </a:rPr>
              <a:t>Stakeholders</a:t>
            </a:r>
            <a:endParaRPr lang="en-GB" sz="2400" b="1" dirty="0">
              <a:solidFill>
                <a:schemeClr val="accent1"/>
              </a:solidFill>
              <a:latin typeface="Montserrat" panose="00000500000000000000" pitchFamily="50" charset="0"/>
              <a:ea typeface="+mj-ea"/>
              <a:cs typeface="+mj-cs"/>
            </a:endParaRPr>
          </a:p>
        </p:txBody>
      </p:sp>
    </p:spTree>
    <p:extLst>
      <p:ext uri="{BB962C8B-B14F-4D97-AF65-F5344CB8AC3E}">
        <p14:creationId xmlns:p14="http://schemas.microsoft.com/office/powerpoint/2010/main" val="2128131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reports: </a:t>
            </a:r>
            <a:r>
              <a:rPr lang="en-US" sz="2400" b="1" dirty="0">
                <a:solidFill>
                  <a:srgbClr val="002060"/>
                </a:solidFill>
                <a:latin typeface="Montserrat" panose="00000500000000000000"/>
                <a:cs typeface="Arial" panose="020B0604020202020204" pitchFamily="34" charset="0"/>
              </a:rPr>
              <a:t>Study case - Spain</a:t>
            </a:r>
          </a:p>
        </p:txBody>
      </p:sp>
      <p:sp>
        <p:nvSpPr>
          <p:cNvPr id="4" name="Content Placeholder 2"/>
          <p:cNvSpPr>
            <a:spLocks noGrp="1"/>
          </p:cNvSpPr>
          <p:nvPr>
            <p:ph idx="1"/>
          </p:nvPr>
        </p:nvSpPr>
        <p:spPr>
          <a:xfrm>
            <a:off x="885422" y="2506662"/>
            <a:ext cx="10515600" cy="4351338"/>
          </a:xfrm>
        </p:spPr>
        <p:txBody>
          <a:bodyPr>
            <a:normAutofit/>
          </a:bodyPr>
          <a:lstStyle/>
          <a:p>
            <a:r>
              <a:rPr lang="en-US" sz="2000" dirty="0">
                <a:ea typeface="Lato" panose="020F0502020204030203" pitchFamily="34" charset="0"/>
                <a:cs typeface="Lato" panose="020F0502020204030203" pitchFamily="34" charset="0"/>
              </a:rPr>
              <a:t>Representative of the </a:t>
            </a:r>
            <a:r>
              <a:rPr lang="en-US" sz="2000" dirty="0" err="1">
                <a:ea typeface="Lato" panose="020F0502020204030203" pitchFamily="34" charset="0"/>
                <a:cs typeface="Lato" panose="020F0502020204030203" pitchFamily="34" charset="0"/>
              </a:rPr>
              <a:t>Comisiones</a:t>
            </a:r>
            <a:r>
              <a:rPr lang="en-US" sz="2000" dirty="0">
                <a:ea typeface="Lato" panose="020F0502020204030203" pitchFamily="34" charset="0"/>
                <a:cs typeface="Lato" panose="020F0502020204030203" pitchFamily="34" charset="0"/>
              </a:rPr>
              <a:t> </a:t>
            </a:r>
            <a:r>
              <a:rPr lang="en-US" sz="2000" dirty="0" err="1">
                <a:ea typeface="Lato" panose="020F0502020204030203" pitchFamily="34" charset="0"/>
                <a:cs typeface="Lato" panose="020F0502020204030203" pitchFamily="34" charset="0"/>
              </a:rPr>
              <a:t>Obreras</a:t>
            </a:r>
            <a:r>
              <a:rPr lang="en-US" sz="2000" dirty="0">
                <a:ea typeface="Lato" panose="020F0502020204030203" pitchFamily="34" charset="0"/>
                <a:cs typeface="Lato" panose="020F0502020204030203" pitchFamily="34" charset="0"/>
              </a:rPr>
              <a:t> Trade Union;</a:t>
            </a:r>
          </a:p>
          <a:p>
            <a:r>
              <a:rPr lang="en-US" sz="2000" dirty="0">
                <a:ea typeface="Lato" panose="020F0502020204030203" pitchFamily="34" charset="0"/>
                <a:cs typeface="Lato" panose="020F0502020204030203" pitchFamily="34" charset="0"/>
              </a:rPr>
              <a:t>Representative of the Unión General de </a:t>
            </a:r>
            <a:r>
              <a:rPr lang="en-US" sz="2000" dirty="0" err="1">
                <a:ea typeface="Lato" panose="020F0502020204030203" pitchFamily="34" charset="0"/>
                <a:cs typeface="Lato" panose="020F0502020204030203" pitchFamily="34" charset="0"/>
              </a:rPr>
              <a:t>Trabajadores</a:t>
            </a:r>
            <a:r>
              <a:rPr lang="en-US" sz="2000" dirty="0">
                <a:ea typeface="Lato" panose="020F0502020204030203" pitchFamily="34" charset="0"/>
                <a:cs typeface="Lato" panose="020F0502020204030203" pitchFamily="34" charset="0"/>
              </a:rPr>
              <a:t> Trade Union</a:t>
            </a:r>
          </a:p>
          <a:p>
            <a:r>
              <a:rPr lang="en-US" sz="2000" dirty="0" err="1">
                <a:ea typeface="Lato" panose="020F0502020204030203" pitchFamily="34" charset="0"/>
                <a:cs typeface="Lato" panose="020F0502020204030203" pitchFamily="34" charset="0"/>
              </a:rPr>
              <a:t>Labour</a:t>
            </a:r>
            <a:r>
              <a:rPr lang="en-US" sz="2000" dirty="0">
                <a:ea typeface="Lato" panose="020F0502020204030203" pitchFamily="34" charset="0"/>
                <a:cs typeface="Lato" panose="020F0502020204030203" pitchFamily="34" charset="0"/>
              </a:rPr>
              <a:t> Inspector of the Ministry of </a:t>
            </a:r>
            <a:r>
              <a:rPr lang="en-US" sz="2000" dirty="0" err="1">
                <a:ea typeface="Lato" panose="020F0502020204030203" pitchFamily="34" charset="0"/>
                <a:cs typeface="Lato" panose="020F0502020204030203" pitchFamily="34" charset="0"/>
              </a:rPr>
              <a:t>Labour</a:t>
            </a:r>
            <a:r>
              <a:rPr lang="en-US" sz="2000" dirty="0">
                <a:ea typeface="Lato" panose="020F0502020204030203" pitchFamily="34" charset="0"/>
                <a:cs typeface="Lato" panose="020F0502020204030203" pitchFamily="34" charset="0"/>
              </a:rPr>
              <a:t> and Social Security </a:t>
            </a:r>
          </a:p>
          <a:p>
            <a:r>
              <a:rPr lang="en-US" sz="2000" dirty="0" err="1">
                <a:ea typeface="Lato" panose="020F0502020204030203" pitchFamily="34" charset="0"/>
                <a:cs typeface="Lato" panose="020F0502020204030203" pitchFamily="34" charset="0"/>
              </a:rPr>
              <a:t>Labour</a:t>
            </a:r>
            <a:r>
              <a:rPr lang="en-US" sz="2000" dirty="0">
                <a:ea typeface="Lato" panose="020F0502020204030203" pitchFamily="34" charset="0"/>
                <a:cs typeface="Lato" panose="020F0502020204030203" pitchFamily="34" charset="0"/>
              </a:rPr>
              <a:t> Inspector of the Basque Country</a:t>
            </a:r>
          </a:p>
          <a:p>
            <a:r>
              <a:rPr lang="en-US" sz="2000" dirty="0">
                <a:ea typeface="Lato" panose="020F0502020204030203" pitchFamily="34" charset="0"/>
                <a:cs typeface="Lato" panose="020F0502020204030203" pitchFamily="34" charset="0"/>
              </a:rPr>
              <a:t>1 with a professor of International Public Law in the Basque Country</a:t>
            </a:r>
          </a:p>
          <a:p>
            <a:r>
              <a:rPr lang="en-US" sz="2000" dirty="0">
                <a:ea typeface="Lato" panose="020F0502020204030203" pitchFamily="34" charset="0"/>
                <a:cs typeface="Lato" panose="020F0502020204030203" pitchFamily="34" charset="0"/>
              </a:rPr>
              <a:t>1 with a professor of Applied Sociology in the </a:t>
            </a:r>
            <a:r>
              <a:rPr lang="en-US" sz="2000" dirty="0" err="1">
                <a:ea typeface="Lato" panose="020F0502020204030203" pitchFamily="34" charset="0"/>
                <a:cs typeface="Lato" panose="020F0502020204030203" pitchFamily="34" charset="0"/>
              </a:rPr>
              <a:t>Complutense</a:t>
            </a:r>
            <a:r>
              <a:rPr lang="en-US" sz="2000" dirty="0">
                <a:ea typeface="Lato" panose="020F0502020204030203" pitchFamily="34" charset="0"/>
                <a:cs typeface="Lato" panose="020F0502020204030203" pitchFamily="34" charset="0"/>
              </a:rPr>
              <a:t> University in Madrid. </a:t>
            </a:r>
          </a:p>
          <a:p>
            <a:r>
              <a:rPr lang="en-US" sz="2000" dirty="0">
                <a:ea typeface="Lato" panose="020F0502020204030203" pitchFamily="34" charset="0"/>
                <a:cs typeface="Lato" panose="020F0502020204030203" pitchFamily="34" charset="0"/>
              </a:rPr>
              <a:t>1 Spanish posted worker. </a:t>
            </a:r>
          </a:p>
          <a:p>
            <a:pPr marL="0" indent="0">
              <a:buNone/>
            </a:pPr>
            <a:endParaRPr lang="en-US" sz="2000" dirty="0">
              <a:ea typeface="Lato" panose="020F0502020204030203" pitchFamily="34" charset="0"/>
              <a:cs typeface="Lato" panose="020F0502020204030203" pitchFamily="34" charset="0"/>
            </a:endParaRPr>
          </a:p>
          <a:p>
            <a:r>
              <a:rPr lang="en-US" sz="2000" dirty="0">
                <a:ea typeface="Lato" panose="020F0502020204030203" pitchFamily="34" charset="0"/>
                <a:cs typeface="Lato" panose="020F0502020204030203" pitchFamily="34" charset="0"/>
              </a:rPr>
              <a:t>All interviews were carried out between October and January 2017</a:t>
            </a:r>
          </a:p>
        </p:txBody>
      </p:sp>
      <p:sp>
        <p:nvSpPr>
          <p:cNvPr id="6" name="Rectangle 5"/>
          <p:cNvSpPr/>
          <p:nvPr/>
        </p:nvSpPr>
        <p:spPr>
          <a:xfrm>
            <a:off x="4599905" y="1466103"/>
            <a:ext cx="2097110" cy="424732"/>
          </a:xfrm>
          <a:prstGeom prst="rect">
            <a:avLst/>
          </a:prstGeom>
        </p:spPr>
        <p:txBody>
          <a:bodyPr wrap="square">
            <a:spAutoFit/>
          </a:bodyPr>
          <a:lstStyle/>
          <a:p>
            <a:pPr>
              <a:lnSpc>
                <a:spcPct val="90000"/>
              </a:lnSpc>
              <a:spcBef>
                <a:spcPct val="0"/>
              </a:spcBef>
            </a:pPr>
            <a:r>
              <a:rPr lang="en-US" sz="2400" b="1" dirty="0" smtClean="0">
                <a:solidFill>
                  <a:schemeClr val="accent1"/>
                </a:solidFill>
                <a:latin typeface="Montserrat" panose="00000500000000000000" pitchFamily="50" charset="0"/>
                <a:ea typeface="+mj-ea"/>
                <a:cs typeface="+mj-cs"/>
              </a:rPr>
              <a:t>Interviews</a:t>
            </a:r>
            <a:endParaRPr lang="en-GB" sz="2400" b="1" dirty="0">
              <a:solidFill>
                <a:schemeClr val="accent1"/>
              </a:solidFill>
              <a:latin typeface="Montserrat" panose="00000500000000000000" pitchFamily="50" charset="0"/>
              <a:ea typeface="+mj-ea"/>
              <a:cs typeface="+mj-cs"/>
            </a:endParaRPr>
          </a:p>
        </p:txBody>
      </p:sp>
    </p:spTree>
    <p:extLst>
      <p:ext uri="{BB962C8B-B14F-4D97-AF65-F5344CB8AC3E}">
        <p14:creationId xmlns:p14="http://schemas.microsoft.com/office/powerpoint/2010/main" val="3368758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Naslov 1"/>
          <p:cNvSpPr txBox="1">
            <a:spLocks/>
          </p:cNvSpPr>
          <p:nvPr/>
        </p:nvSpPr>
        <p:spPr>
          <a:xfrm>
            <a:off x="399245" y="607390"/>
            <a:ext cx="11487955" cy="667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solidFill>
                  <a:schemeClr val="accent1"/>
                </a:solidFill>
                <a:latin typeface="Montserrat" panose="00000500000000000000" pitchFamily="50" charset="0"/>
              </a:rPr>
              <a:t>/</a:t>
            </a:r>
            <a:r>
              <a:rPr lang="en-GB" sz="2800" b="1" dirty="0" smtClean="0">
                <a:solidFill>
                  <a:schemeClr val="accent6"/>
                </a:solidFill>
                <a:latin typeface="Montserrat" panose="00000500000000000000" pitchFamily="50" charset="0"/>
              </a:rPr>
              <a:t>/</a:t>
            </a:r>
            <a:r>
              <a:rPr lang="sl-SI" sz="2800" b="1" dirty="0" smtClean="0">
                <a:solidFill>
                  <a:schemeClr val="accent6"/>
                </a:solidFill>
                <a:latin typeface="Montserrat" panose="00000500000000000000" pitchFamily="50" charset="0"/>
              </a:rPr>
              <a:t> </a:t>
            </a:r>
            <a:r>
              <a:rPr lang="en-US" sz="2400" b="1" dirty="0">
                <a:solidFill>
                  <a:srgbClr val="002060"/>
                </a:solidFill>
                <a:latin typeface="Montserrat" panose="00000500000000000000"/>
                <a:cs typeface="Arial" panose="020B0604020202020204" pitchFamily="34" charset="0"/>
              </a:rPr>
              <a:t>Country </a:t>
            </a:r>
            <a:r>
              <a:rPr lang="en-US" sz="2400" b="1" dirty="0" smtClean="0">
                <a:solidFill>
                  <a:srgbClr val="002060"/>
                </a:solidFill>
                <a:latin typeface="Montserrat" panose="00000500000000000000"/>
                <a:cs typeface="Arial" panose="020B0604020202020204" pitchFamily="34" charset="0"/>
              </a:rPr>
              <a:t>report: </a:t>
            </a:r>
            <a:r>
              <a:rPr lang="en-US" sz="2400" b="1" dirty="0">
                <a:solidFill>
                  <a:srgbClr val="002060"/>
                </a:solidFill>
                <a:latin typeface="Montserrat" panose="00000500000000000000"/>
                <a:cs typeface="Arial" panose="020B0604020202020204" pitchFamily="34" charset="0"/>
              </a:rPr>
              <a:t>Study case - Spain</a:t>
            </a:r>
          </a:p>
        </p:txBody>
      </p:sp>
      <p:sp>
        <p:nvSpPr>
          <p:cNvPr id="4" name="Content Placeholder 2"/>
          <p:cNvSpPr>
            <a:spLocks noGrp="1"/>
          </p:cNvSpPr>
          <p:nvPr>
            <p:ph idx="1"/>
          </p:nvPr>
        </p:nvSpPr>
        <p:spPr>
          <a:xfrm>
            <a:off x="838200" y="2121839"/>
            <a:ext cx="10515600" cy="4351338"/>
          </a:xfrm>
        </p:spPr>
        <p:txBody>
          <a:bodyPr>
            <a:normAutofit/>
          </a:bodyPr>
          <a:lstStyle/>
          <a:p>
            <a:r>
              <a:rPr lang="en-US" sz="2000" dirty="0">
                <a:ea typeface="Lato" panose="020F0502020204030203" pitchFamily="34" charset="0"/>
                <a:cs typeface="Lato" panose="020F0502020204030203" pitchFamily="34" charset="0"/>
              </a:rPr>
              <a:t>Accommodation – periphery/ company’s property </a:t>
            </a:r>
          </a:p>
          <a:p>
            <a:r>
              <a:rPr lang="en-US" sz="2000" dirty="0">
                <a:ea typeface="Lato" panose="020F0502020204030203" pitchFamily="34" charset="0"/>
                <a:cs typeface="Lato" panose="020F0502020204030203" pitchFamily="34" charset="0"/>
              </a:rPr>
              <a:t>Salary – underpayment </a:t>
            </a:r>
          </a:p>
          <a:p>
            <a:r>
              <a:rPr lang="en-US" sz="2000" dirty="0">
                <a:ea typeface="Lato" panose="020F0502020204030203" pitchFamily="34" charset="0"/>
                <a:cs typeface="Lato" panose="020F0502020204030203" pitchFamily="34" charset="0"/>
              </a:rPr>
              <a:t>Health insurance – only covers emergencies and serious accidents </a:t>
            </a:r>
          </a:p>
          <a:p>
            <a:pPr marL="0" indent="0" algn="just">
              <a:buNone/>
            </a:pPr>
            <a:r>
              <a:rPr lang="en-US" sz="2000" dirty="0">
                <a:ea typeface="Lato" panose="020F0502020204030203" pitchFamily="34" charset="0"/>
                <a:cs typeface="Lato" panose="020F0502020204030203" pitchFamily="34" charset="0"/>
              </a:rPr>
              <a:t>The European health insurance card only covers emergencies and very serious accidents. Workers have to pay beforehand to the health services of the host country and then they get the reimbursement, but it is not direct health care like in the country itself. Cases have been reported in which the workers could not access health care as they did not have the money to pay for the services in advance. </a:t>
            </a:r>
          </a:p>
          <a:p>
            <a:pPr marL="0" indent="0" algn="just">
              <a:buNone/>
            </a:pPr>
            <a:r>
              <a:rPr lang="en-US" sz="2000" dirty="0">
                <a:ea typeface="Lato" panose="020F0502020204030203" pitchFamily="34" charset="0"/>
                <a:cs typeface="Lato" panose="020F0502020204030203" pitchFamily="34" charset="0"/>
              </a:rPr>
              <a:t>There are many countries that have not regulated how work accidents must be reported. In Spain, the obligation of reporting a work accident was not regulated until the Royal Decree Law no. 9/2017. However, the investigation of a work accident of a posted worker requires the cooperation of the responsible institutions in both countries, which makes the process very time-consuming. </a:t>
            </a:r>
          </a:p>
          <a:p>
            <a:pPr marL="0" indent="0">
              <a:buNone/>
            </a:pPr>
            <a:endParaRPr lang="en-US" dirty="0"/>
          </a:p>
          <a:p>
            <a:endParaRPr lang="en-US" dirty="0"/>
          </a:p>
        </p:txBody>
      </p:sp>
      <p:sp>
        <p:nvSpPr>
          <p:cNvPr id="5" name="Rectangle 4"/>
          <p:cNvSpPr/>
          <p:nvPr/>
        </p:nvSpPr>
        <p:spPr>
          <a:xfrm>
            <a:off x="3788535" y="1391494"/>
            <a:ext cx="4614929" cy="424732"/>
          </a:xfrm>
          <a:prstGeom prst="rect">
            <a:avLst/>
          </a:prstGeom>
        </p:spPr>
        <p:txBody>
          <a:bodyPr wrap="square">
            <a:spAutoFit/>
          </a:bodyPr>
          <a:lstStyle/>
          <a:p>
            <a:pPr>
              <a:lnSpc>
                <a:spcPct val="90000"/>
              </a:lnSpc>
              <a:spcBef>
                <a:spcPct val="0"/>
              </a:spcBef>
            </a:pPr>
            <a:r>
              <a:rPr lang="en-US" sz="2400" b="1" dirty="0">
                <a:solidFill>
                  <a:schemeClr val="accent1"/>
                </a:solidFill>
                <a:latin typeface="Montserrat" panose="00000500000000000000" pitchFamily="50" charset="0"/>
                <a:ea typeface="+mj-ea"/>
                <a:cs typeface="+mj-cs"/>
              </a:rPr>
              <a:t>Main </a:t>
            </a:r>
            <a:r>
              <a:rPr lang="en-US" sz="2400" b="1" dirty="0" smtClean="0">
                <a:solidFill>
                  <a:schemeClr val="accent1"/>
                </a:solidFill>
                <a:latin typeface="Montserrat" panose="00000500000000000000" pitchFamily="50" charset="0"/>
                <a:ea typeface="+mj-ea"/>
                <a:cs typeface="+mj-cs"/>
              </a:rPr>
              <a:t>vulnerabilities</a:t>
            </a:r>
            <a:endParaRPr lang="en-GB" sz="2400" b="1" dirty="0">
              <a:solidFill>
                <a:schemeClr val="accent1"/>
              </a:solidFill>
              <a:latin typeface="Montserrat" panose="00000500000000000000" pitchFamily="50" charset="0"/>
              <a:ea typeface="+mj-ea"/>
              <a:cs typeface="+mj-cs"/>
            </a:endParaRPr>
          </a:p>
        </p:txBody>
      </p:sp>
    </p:spTree>
    <p:extLst>
      <p:ext uri="{BB962C8B-B14F-4D97-AF65-F5344CB8AC3E}">
        <p14:creationId xmlns:p14="http://schemas.microsoft.com/office/powerpoint/2010/main" val="2515611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2593</TotalTime>
  <Words>1326</Words>
  <Application>Microsoft Office PowerPoint</Application>
  <PresentationFormat>Širokozaslonsko</PresentationFormat>
  <Paragraphs>147</Paragraphs>
  <Slides>17</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17</vt:i4>
      </vt:variant>
    </vt:vector>
  </HeadingPairs>
  <TitlesOfParts>
    <vt:vector size="26" baseType="lpstr">
      <vt:lpstr>Arial</vt:lpstr>
      <vt:lpstr>Calibri</vt:lpstr>
      <vt:lpstr>Calibri Light</vt:lpstr>
      <vt:lpstr>Courier New</vt:lpstr>
      <vt:lpstr>Lato</vt:lpstr>
      <vt:lpstr>Montserrat</vt:lpstr>
      <vt:lpstr>Symbol</vt:lpstr>
      <vt:lpstr>Wingdings</vt:lpstr>
      <vt:lpstr>Officeova tema</vt:lpstr>
      <vt:lpstr>PowerPointova predstavitev</vt:lpstr>
      <vt:lpstr>“In a Union of equals, there can be no second class workers. If you do the same work in the same place, you should earn the same pay.”  European Commission President Jean-Claude Juncker, State of the Union Address, 13 September 2017</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TM</dc:creator>
  <cp:lastModifiedBy>Jernej Mlekuž</cp:lastModifiedBy>
  <cp:revision>149</cp:revision>
  <dcterms:created xsi:type="dcterms:W3CDTF">2017-02-07T09:42:13Z</dcterms:created>
  <dcterms:modified xsi:type="dcterms:W3CDTF">2018-11-26T15:59:11Z</dcterms:modified>
</cp:coreProperties>
</file>